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383" r:id="rId1"/>
    <p:sldMasterId id="2147484396" r:id="rId2"/>
    <p:sldMasterId id="2147484413" r:id="rId3"/>
    <p:sldMasterId id="2147484425" r:id="rId4"/>
    <p:sldMasterId id="2147484437" r:id="rId5"/>
    <p:sldMasterId id="2147484449" r:id="rId6"/>
    <p:sldMasterId id="2147484461" r:id="rId7"/>
    <p:sldMasterId id="2147484473" r:id="rId8"/>
    <p:sldMasterId id="2147484485" r:id="rId9"/>
  </p:sldMasterIdLst>
  <p:notesMasterIdLst>
    <p:notesMasterId r:id="rId61"/>
  </p:notesMasterIdLst>
  <p:handoutMasterIdLst>
    <p:handoutMasterId r:id="rId62"/>
  </p:handoutMasterIdLst>
  <p:sldIdLst>
    <p:sldId id="353" r:id="rId10"/>
    <p:sldId id="256" r:id="rId11"/>
    <p:sldId id="261" r:id="rId12"/>
    <p:sldId id="262" r:id="rId13"/>
    <p:sldId id="267" r:id="rId14"/>
    <p:sldId id="269" r:id="rId15"/>
    <p:sldId id="271" r:id="rId16"/>
    <p:sldId id="272" r:id="rId17"/>
    <p:sldId id="273" r:id="rId18"/>
    <p:sldId id="275" r:id="rId19"/>
    <p:sldId id="278" r:id="rId20"/>
    <p:sldId id="279" r:id="rId21"/>
    <p:sldId id="281" r:id="rId22"/>
    <p:sldId id="282" r:id="rId23"/>
    <p:sldId id="284" r:id="rId24"/>
    <p:sldId id="286" r:id="rId25"/>
    <p:sldId id="293" r:id="rId26"/>
    <p:sldId id="348" r:id="rId27"/>
    <p:sldId id="294" r:id="rId28"/>
    <p:sldId id="298" r:id="rId29"/>
    <p:sldId id="349" r:id="rId30"/>
    <p:sldId id="302" r:id="rId31"/>
    <p:sldId id="303" r:id="rId32"/>
    <p:sldId id="350" r:id="rId33"/>
    <p:sldId id="307" r:id="rId34"/>
    <p:sldId id="308" r:id="rId35"/>
    <p:sldId id="310" r:id="rId36"/>
    <p:sldId id="312" r:id="rId37"/>
    <p:sldId id="313" r:id="rId38"/>
    <p:sldId id="314" r:id="rId39"/>
    <p:sldId id="315" r:id="rId40"/>
    <p:sldId id="317" r:id="rId41"/>
    <p:sldId id="318" r:id="rId42"/>
    <p:sldId id="321" r:id="rId43"/>
    <p:sldId id="323" r:id="rId44"/>
    <p:sldId id="324" r:id="rId45"/>
    <p:sldId id="325" r:id="rId46"/>
    <p:sldId id="326" r:id="rId47"/>
    <p:sldId id="328" r:id="rId48"/>
    <p:sldId id="330" r:id="rId49"/>
    <p:sldId id="331" r:id="rId50"/>
    <p:sldId id="332" r:id="rId51"/>
    <p:sldId id="335" r:id="rId52"/>
    <p:sldId id="336" r:id="rId53"/>
    <p:sldId id="339" r:id="rId54"/>
    <p:sldId id="340" r:id="rId55"/>
    <p:sldId id="341" r:id="rId56"/>
    <p:sldId id="342" r:id="rId57"/>
    <p:sldId id="344" r:id="rId58"/>
    <p:sldId id="347" r:id="rId59"/>
    <p:sldId id="352" r:id="rId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E7A21A-F357-4FAE-8183-2BC8E395D83E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B7202-0BC7-42DF-A974-91F0B076BCE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3C137E-51B9-49B6-9A8B-EA0B67A616B2}" type="datetimeFigureOut">
              <a:rPr lang="en-US"/>
              <a:pPr>
                <a:defRPr/>
              </a:pPr>
              <a:t>9/17/2017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A033D6-2BB0-451E-A808-6F407AE7C3F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4CD4A29-4B9D-4557-A27C-C59FF1C5E920}" type="slidenum">
              <a:rPr lang="en-US" altLang="en-US"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22468EA-11A1-482A-8341-3B45724B670A}" type="slidenum">
              <a:rPr lang="en-US" altLang="en-US">
                <a:latin typeface="Calibri" panose="020F0502020204030204" pitchFamily="34" charset="0"/>
              </a:rPr>
              <a:pPr eaLnBrk="1" hangingPunct="1"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1656C3F-A086-4F78-854B-3FACD5B7730A}" type="slidenum">
              <a:rPr lang="en-US" altLang="en-US">
                <a:latin typeface="Calibri" panose="020F0502020204030204" pitchFamily="34" charset="0"/>
              </a:rPr>
              <a:pPr eaLnBrk="1" hangingPunct="1"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15FEF7-23DF-4B02-8D10-F85D4B2D1064}" type="slidenum">
              <a:rPr lang="en-US" altLang="en-US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12BE03F-8869-4F06-9B49-5C78B35052A7}" type="slidenum">
              <a:rPr lang="en-US" altLang="en-US">
                <a:latin typeface="Calibri" panose="020F0502020204030204" pitchFamily="34" charset="0"/>
              </a:rPr>
              <a:pPr eaLnBrk="1" hangingPunct="1"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DDD95DA-4A2A-484C-852C-85C3E6A2DD81}" type="slidenum">
              <a:rPr lang="en-US" altLang="en-US"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E860FB9-2740-4A33-BC66-96BC73F9B0BF}" type="slidenum">
              <a:rPr lang="en-US" altLang="en-US">
                <a:latin typeface="Calibri" panose="020F0502020204030204" pitchFamily="34" charset="0"/>
              </a:rPr>
              <a:pPr eaLnBrk="1" hangingPunct="1"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476E7B1-B45D-4132-B23A-658F29D28898}" type="slidenum">
              <a:rPr lang="en-US" altLang="en-US">
                <a:latin typeface="Calibri" panose="020F0502020204030204" pitchFamily="34" charset="0"/>
              </a:rPr>
              <a:pPr eaLnBrk="1" hangingPunct="1"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0DDD698-CE45-4CF5-8DA5-D8766AD46403}" type="slidenum">
              <a:rPr lang="en-US" altLang="en-US">
                <a:latin typeface="Calibri" panose="020F0502020204030204" pitchFamily="34" charset="0"/>
              </a:rPr>
              <a:pPr eaLnBrk="1" hangingPunct="1"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8374C36-D6EF-471B-B64B-2D5F3C24ED6C}" type="slidenum">
              <a:rPr lang="en-US" altLang="en-US">
                <a:latin typeface="Calibri" panose="020F0502020204030204" pitchFamily="34" charset="0"/>
              </a:rPr>
              <a:pPr eaLnBrk="1" hangingPunct="1"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B7F8B87-8C86-4E12-B774-FEA28115A6B7}" type="slidenum">
              <a:rPr lang="en-US" altLang="en-US">
                <a:latin typeface="Calibri" panose="020F0502020204030204" pitchFamily="34" charset="0"/>
              </a:rPr>
              <a:pPr eaLnBrk="1" hangingPunct="1"/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18BB387-F088-4A5C-B1C8-7293CF583448}" type="slidenum">
              <a:rPr lang="en-US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7FA47EA-765F-4B88-A9CD-38E0CA0E2F88}" type="slidenum">
              <a:rPr lang="en-US" altLang="en-US">
                <a:latin typeface="Calibri" panose="020F0502020204030204" pitchFamily="34" charset="0"/>
              </a:rPr>
              <a:pPr eaLnBrk="1" hangingPunct="1"/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BD2CE5-FED0-4F3D-B8B0-64F22B3D8E8F}" type="slidenum">
              <a:rPr lang="en-US" altLang="en-US">
                <a:latin typeface="Calibri" panose="020F0502020204030204" pitchFamily="34" charset="0"/>
              </a:rPr>
              <a:pPr eaLnBrk="1" hangingPunct="1"/>
              <a:t>22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9EEC774-6689-4B15-BEB8-09F6B5122945}" type="slidenum">
              <a:rPr lang="en-US" altLang="en-US">
                <a:latin typeface="Calibri" panose="020F0502020204030204" pitchFamily="34" charset="0"/>
              </a:rPr>
              <a:pPr eaLnBrk="1" hangingPunct="1"/>
              <a:t>23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35D01C-EF88-4B5D-AC8C-D3AE30F676BA}" type="slidenum">
              <a:rPr lang="en-US" altLang="en-US">
                <a:latin typeface="Calibri" panose="020F0502020204030204" pitchFamily="34" charset="0"/>
              </a:rPr>
              <a:pPr eaLnBrk="1" hangingPunct="1"/>
              <a:t>24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BA76D8A-05DA-429A-A1C0-2B3CFC152452}" type="slidenum">
              <a:rPr lang="en-US" altLang="en-US">
                <a:latin typeface="Calibri" panose="020F0502020204030204" pitchFamily="34" charset="0"/>
              </a:rPr>
              <a:pPr eaLnBrk="1" hangingPunct="1"/>
              <a:t>25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3075D65-DBD1-4952-99AF-2D9E95568F1A}" type="slidenum">
              <a:rPr lang="en-US" altLang="en-US">
                <a:latin typeface="Calibri" panose="020F0502020204030204" pitchFamily="34" charset="0"/>
              </a:rPr>
              <a:pPr eaLnBrk="1" hangingPunct="1"/>
              <a:t>26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C1B68C-0D23-4239-AF65-1329BE4B5319}" type="slidenum">
              <a:rPr lang="en-US" altLang="en-US">
                <a:latin typeface="Calibri" panose="020F0502020204030204" pitchFamily="34" charset="0"/>
              </a:rPr>
              <a:pPr eaLnBrk="1" hangingPunct="1"/>
              <a:t>27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7B5DE03-6892-4271-A6DF-38EAAC452D90}" type="slidenum">
              <a:rPr lang="en-US" altLang="en-US">
                <a:latin typeface="Calibri" panose="020F0502020204030204" pitchFamily="34" charset="0"/>
              </a:rPr>
              <a:pPr eaLnBrk="1" hangingPunct="1"/>
              <a:t>28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FEBDE41-1AC7-4838-ABC5-92BF8240F671}" type="slidenum">
              <a:rPr lang="en-US" altLang="en-US">
                <a:latin typeface="Calibri" panose="020F0502020204030204" pitchFamily="34" charset="0"/>
              </a:rPr>
              <a:pPr eaLnBrk="1" hangingPunct="1"/>
              <a:t>29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B1B8ACD-B585-421F-83EC-41E56B4AF120}" type="slidenum">
              <a:rPr lang="en-US" altLang="en-US">
                <a:latin typeface="Calibri" panose="020F0502020204030204" pitchFamily="34" charset="0"/>
              </a:rPr>
              <a:pPr eaLnBrk="1" hangingPunct="1"/>
              <a:t>30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D2D41D-12E7-4BF9-989A-40CE6F2EDC10}" type="slidenum">
              <a:rPr lang="en-US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E825734-5D42-4235-9122-E7ACEA5B5984}" type="slidenum">
              <a:rPr lang="en-US" altLang="en-US">
                <a:latin typeface="Calibri" panose="020F0502020204030204" pitchFamily="34" charset="0"/>
              </a:rPr>
              <a:pPr eaLnBrk="1" hangingPunct="1"/>
              <a:t>31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56F2222-627F-4BC8-B13C-FD7F707CE4E7}" type="slidenum">
              <a:rPr lang="en-US" altLang="en-US">
                <a:latin typeface="Calibri" panose="020F0502020204030204" pitchFamily="34" charset="0"/>
              </a:rPr>
              <a:pPr eaLnBrk="1" hangingPunct="1"/>
              <a:t>32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BC7D223-B644-44F5-B36D-28023A338AD0}" type="slidenum">
              <a:rPr lang="en-US" altLang="en-US">
                <a:latin typeface="Calibri" panose="020F0502020204030204" pitchFamily="34" charset="0"/>
              </a:rPr>
              <a:pPr eaLnBrk="1" hangingPunct="1"/>
              <a:t>33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76CDA4-90EB-476B-8002-5B57E31E0332}" type="slidenum">
              <a:rPr lang="en-US" altLang="en-US">
                <a:latin typeface="Calibri" panose="020F0502020204030204" pitchFamily="34" charset="0"/>
              </a:rPr>
              <a:pPr eaLnBrk="1" hangingPunct="1"/>
              <a:t>34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C1D7E07-788B-48EA-89F6-0876A5471C32}" type="slidenum">
              <a:rPr lang="en-US" altLang="en-US">
                <a:latin typeface="Calibri" panose="020F0502020204030204" pitchFamily="34" charset="0"/>
              </a:rPr>
              <a:pPr eaLnBrk="1" hangingPunct="1"/>
              <a:t>35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F6D233B-4656-4112-BB38-D96C4EBD8A57}" type="slidenum">
              <a:rPr lang="en-US" altLang="en-US">
                <a:latin typeface="Calibri" panose="020F0502020204030204" pitchFamily="34" charset="0"/>
              </a:rPr>
              <a:pPr eaLnBrk="1" hangingPunct="1"/>
              <a:t>36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A7E8679-4D16-41DB-9723-FB4BF41F65B4}" type="slidenum">
              <a:rPr lang="en-US" altLang="en-US">
                <a:latin typeface="Calibri" panose="020F0502020204030204" pitchFamily="34" charset="0"/>
              </a:rPr>
              <a:pPr eaLnBrk="1" hangingPunct="1"/>
              <a:t>37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97E34D1-AF74-468C-836B-3EB92E7E655D}" type="slidenum">
              <a:rPr lang="en-US" altLang="en-US">
                <a:latin typeface="Calibri" panose="020F0502020204030204" pitchFamily="34" charset="0"/>
              </a:rPr>
              <a:pPr eaLnBrk="1" hangingPunct="1"/>
              <a:t>38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3FBD20C-B2FD-4C8E-9F24-848C63024238}" type="slidenum">
              <a:rPr lang="en-US" altLang="en-US">
                <a:latin typeface="Calibri" panose="020F0502020204030204" pitchFamily="34" charset="0"/>
              </a:rPr>
              <a:pPr eaLnBrk="1" hangingPunct="1"/>
              <a:t>39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C218DD3-7D08-4127-8EC6-EFD6E429DDD9}" type="slidenum">
              <a:rPr lang="en-US" altLang="en-US">
                <a:latin typeface="Calibri" panose="020F0502020204030204" pitchFamily="34" charset="0"/>
              </a:rPr>
              <a:pPr eaLnBrk="1" hangingPunct="1"/>
              <a:t>40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E32A6F3-9D70-4F3E-9653-0F02578975E3}" type="slidenum">
              <a:rPr lang="en-US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C884C4E-5C3F-4FCA-9F2B-CF250214E9FD}" type="slidenum">
              <a:rPr lang="en-US" altLang="en-US">
                <a:latin typeface="Calibri" panose="020F0502020204030204" pitchFamily="34" charset="0"/>
              </a:rPr>
              <a:pPr eaLnBrk="1" hangingPunct="1"/>
              <a:t>41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7C17285-1347-4548-8B92-281D103ECD03}" type="slidenum">
              <a:rPr lang="en-US" altLang="en-US">
                <a:latin typeface="Calibri" panose="020F0502020204030204" pitchFamily="34" charset="0"/>
              </a:rPr>
              <a:pPr eaLnBrk="1" hangingPunct="1"/>
              <a:t>42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92AEBFD-C303-4BB9-8A50-39914A5245F5}" type="slidenum">
              <a:rPr lang="en-US" altLang="en-US">
                <a:latin typeface="Calibri" panose="020F0502020204030204" pitchFamily="34" charset="0"/>
              </a:rPr>
              <a:pPr eaLnBrk="1" hangingPunct="1"/>
              <a:t>43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30A0FD-C54D-458E-9565-07FFAC6F634B}" type="slidenum">
              <a:rPr lang="en-US" altLang="en-US">
                <a:latin typeface="Calibri" panose="020F0502020204030204" pitchFamily="34" charset="0"/>
              </a:rPr>
              <a:pPr eaLnBrk="1" hangingPunct="1"/>
              <a:t>44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295824-25D2-4C29-B580-22690C554A98}" type="slidenum">
              <a:rPr lang="en-US" altLang="en-US">
                <a:latin typeface="Calibri" panose="020F0502020204030204" pitchFamily="34" charset="0"/>
              </a:rPr>
              <a:pPr eaLnBrk="1" hangingPunct="1"/>
              <a:t>45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7C323BB-E374-40F4-9962-33280964A37B}" type="slidenum">
              <a:rPr lang="en-US" altLang="en-US">
                <a:latin typeface="Calibri" panose="020F0502020204030204" pitchFamily="34" charset="0"/>
              </a:rPr>
              <a:pPr eaLnBrk="1" hangingPunct="1"/>
              <a:t>46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BDA2FA-EC71-4001-A044-A8988744555A}" type="slidenum">
              <a:rPr lang="en-US" altLang="en-US">
                <a:latin typeface="Calibri" panose="020F0502020204030204" pitchFamily="34" charset="0"/>
              </a:rPr>
              <a:pPr eaLnBrk="1" hangingPunct="1"/>
              <a:t>47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00A916-8CDA-436F-845C-B42919E0D39D}" type="slidenum">
              <a:rPr lang="en-US" altLang="en-US">
                <a:latin typeface="Calibri" panose="020F0502020204030204" pitchFamily="34" charset="0"/>
              </a:rPr>
              <a:pPr eaLnBrk="1" hangingPunct="1"/>
              <a:t>48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E72F936-7DCA-4BEA-9005-05DD1D0D10D4}" type="slidenum">
              <a:rPr lang="en-US" altLang="en-US">
                <a:latin typeface="Calibri" panose="020F0502020204030204" pitchFamily="34" charset="0"/>
              </a:rPr>
              <a:pPr eaLnBrk="1" hangingPunct="1"/>
              <a:t>49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3FDFF80-3D14-4A06-A873-44FF4132EAC4}" type="slidenum">
              <a:rPr lang="en-US" altLang="en-US">
                <a:latin typeface="Calibri" panose="020F0502020204030204" pitchFamily="34" charset="0"/>
              </a:rPr>
              <a:pPr eaLnBrk="1" hangingPunct="1"/>
              <a:t>50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A607B3D-0D36-401E-9DEF-0A9C92D70691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1ECAAFC-7E5A-4D99-9FF7-95E8DAE8F948}" type="slidenum">
              <a:rPr lang="en-US" altLang="en-US">
                <a:latin typeface="Calibri" panose="020F0502020204030204" pitchFamily="34" charset="0"/>
              </a:rPr>
              <a:pPr eaLnBrk="1" hangingPunct="1"/>
              <a:t>51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CC5A2F-BA19-45CE-BE1C-FF857A18DF90}" type="slidenum">
              <a:rPr lang="en-US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7FA6BF7-8D8C-41DE-8DB8-A760279E9F5C}" type="slidenum">
              <a:rPr lang="en-US" altLang="en-US"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8F7E0A-7CB1-4D36-B4BA-849492026C06}" type="slidenum">
              <a:rPr lang="en-US" altLang="en-US"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4BEFAD8-E63D-4E7E-8812-BF2C1722EB1A}" type="slidenum">
              <a:rPr lang="en-US" altLang="en-US"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30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557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0C4CFB-40C7-4832-8556-E080116AB107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1F2CF13-F161-4F3D-B2BE-012932BC83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87227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043AF62-E563-43C1-9B55-AF6F24395667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8EFE6E1-1B7B-4F48-93CF-835A92CD28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62423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77E51E-4FD4-47F2-AFF7-1B5E79545281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BC57216-D6E4-41F4-8687-F123DB7661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96640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075B3F0-B64E-4768-AD69-03CD16EC0921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6D6B37E-8012-4A90-85FE-418EA8B848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385868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9F84BF-22A9-4BE0-84B7-E8F213A8A8A1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3E0FD7D-7F33-43F6-9DD5-DEB757B2D6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44466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191CA6-91B6-4398-9050-13009DA9D825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1C92A37-ADDC-451C-B403-FFEBD1DACA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212794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06BEF3-6B66-4AC9-AB14-E0D117ACF5A2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8A3FDFC-086B-4924-A445-9409F5F887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6518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4681D80-6C73-4211-BBC3-A0D0F9519644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A80BBD1-9A09-4623-A5A1-18A2B55DA6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5580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A14172-EFD3-4DB0-BCE0-A35F6E992F3C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C6DBEC7-BAAE-4C4F-A626-7E79FB30B8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9018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1B9B54-A200-4DA5-B309-85DCD2C8A917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58E68F5-D15F-4DCD-95A4-71EAA0BDF5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44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6123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005D05-5E92-4BAE-9CDD-20A46F2E97D6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17C38F3-C4D7-4794-9681-6371D75125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183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53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60707" y="1526958"/>
            <a:ext cx="3000642" cy="245025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>
              <a:defRPr sz="15000" b="1" i="0" spc="-800" baseline="0">
                <a:solidFill>
                  <a:srgbClr val="AE072A"/>
                </a:solidFill>
                <a:latin typeface="Palatino Linotype" pitchFamily="18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90112" y="4003829"/>
            <a:ext cx="7341832" cy="1997475"/>
          </a:xfrm>
          <a:prstGeom prst="rect">
            <a:avLst/>
          </a:prstGeom>
        </p:spPr>
        <p:txBody>
          <a:bodyPr anchor="ctr"/>
          <a:lstStyle>
            <a:lvl1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 b="1">
                <a:solidFill>
                  <a:srgbClr val="AE072A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 rot="16200000">
            <a:off x="4100398" y="-790111"/>
            <a:ext cx="721261" cy="3596936"/>
          </a:xfrm>
          <a:prstGeom prst="rect">
            <a:avLst/>
          </a:prstGeom>
        </p:spPr>
        <p:txBody>
          <a:bodyPr vert="vert" lIns="0" anchor="ctr">
            <a:noAutofit/>
          </a:bodyPr>
          <a:lstStyle>
            <a:lvl1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 b="1">
                <a:solidFill>
                  <a:srgbClr val="7D5039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8967568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202" y="541538"/>
            <a:ext cx="5459762" cy="67470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500" b="1">
                <a:solidFill>
                  <a:srgbClr val="153E8E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593" y="1296140"/>
            <a:ext cx="8540317" cy="527333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 pitchFamily="34" charset="0"/>
                <a:cs typeface="Arial" pitchFamily="34" charset="0"/>
              </a:defRPr>
            </a:lvl1pPr>
            <a:lvl2pPr>
              <a:defRPr sz="2600">
                <a:latin typeface="Helvetica" pitchFamily="34" charset="0"/>
                <a:cs typeface="Arial" pitchFamily="34" charset="0"/>
              </a:defRPr>
            </a:lvl2pPr>
            <a:lvl3pPr>
              <a:defRPr>
                <a:latin typeface="Helvetica" pitchFamily="34" charset="0"/>
                <a:cs typeface="Arial" pitchFamily="34" charset="0"/>
              </a:defRPr>
            </a:lvl3pPr>
            <a:lvl4pPr>
              <a:defRPr>
                <a:latin typeface="Helvetica" pitchFamily="34" charset="0"/>
                <a:cs typeface="Arial" pitchFamily="34" charset="0"/>
              </a:defRPr>
            </a:lvl4pPr>
            <a:lvl5pPr>
              <a:defRPr>
                <a:latin typeface="Helvetica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/>
          </p:nvPr>
        </p:nvSpPr>
        <p:spPr>
          <a:xfrm>
            <a:off x="284085" y="559294"/>
            <a:ext cx="1402672" cy="6569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500" b="1" i="1">
                <a:solidFill>
                  <a:srgbClr val="008C5B"/>
                </a:solidFill>
                <a:latin typeface="Palatino Linotype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794776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644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5867400" cy="19050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8500" b="1" spc="30" baseline="0"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838200" y="3581400"/>
            <a:ext cx="6324600" cy="25146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0" spc="3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6628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5917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69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05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59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989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15697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2004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139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84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6498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9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5099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314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60567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76962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694738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8B19AF-FA1D-4AAD-8F8C-73FDB5C339F1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D7A5C85-A5A1-410B-85B4-3F489A1634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0202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EAC6CF-045F-4612-80BE-F6520D59A91C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FBE271B-C380-4920-B72B-DAE4168B0A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075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79F31B-CC53-4FB5-ACC4-B7261913CCAB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0F59456-A321-4A83-87A0-D6E1ADC507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2676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388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EAAD64-8DEB-419A-A2E0-56B5D199A810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38D234C-73EE-4B5A-9D7A-B8FEB49A5C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925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722A34-8C7E-41FD-B85A-93DAA85233C3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96A1A9B-BCE4-41AE-A83C-86786404A5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0102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98528D0-8BD2-4E0F-A322-18C82B9BAFCC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E5B3750-961D-4A5E-82B0-C527F3C5AE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9883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EE09F2-3836-4406-B383-91B5A0401094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868E7EC-612C-411B-B260-8191A6C423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8025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B3B557-DEE0-4690-A89B-8698969B093F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E295591-D5AF-4C38-9274-20E9C4AFD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9420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C432112-65B9-40AD-A9D6-EE1E814529E6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91DA706-7F62-42CA-8938-54B5FA2778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62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630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9CF4F2-46F4-48DC-BDC1-5E6A7DFD4BF0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661F0EC-9F67-4062-B052-33274B16F8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6082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7E024F-F8BB-4CC7-A5D7-D4B481E6544D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7D79205-CE81-440B-B826-68FDAFA090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6152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376E93-6D0E-4AB7-8889-F93E49BEFA17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64B7AF6-043B-46D4-93F8-CF64E46E0A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1544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1F1607-6E09-4E28-8367-2B41E601CFD5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3E19586-D525-46E0-823F-692F8EFE97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34644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3DD6E4-8FAE-4322-926F-D0871379894C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9F61EF2-36D5-4004-847C-5F330F70B8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9729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0A6127-4111-401D-BD2D-3F12D8083229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0F86D46-88DA-4B5F-A2A6-83B7A97E71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9902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261D81-3AF6-48F6-A58E-66B06A2E99C7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AFBB615-C994-4F71-BFAB-CBB373A5CE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4258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75C110-8E48-43DD-9E17-EBD8EC4A8AE3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256C556-0D3F-48F6-887D-52C173BCE2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6477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D3F913-E111-486C-AAFD-FBC7270FA2B1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5A5416E-FED7-4F46-A12A-22D347ECAA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9187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8A00F2-96ED-4ED9-9E5F-C5872B0E1F2F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B60238B-883E-4297-B1F5-D53128B3C6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58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940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E0492E0-CA52-46A0-960D-9585ECE60938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0882AF4-36E4-47E9-9F3D-C91108DEBF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9359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9C609E0-D124-4F3F-8F28-A510606089D3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F2292EE-C282-4ABD-A294-D71AB71E7D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4104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BD7167-57D7-49C1-8EAB-484B9C68BB4E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DC03A6A-14EC-4ABE-BB4C-EB5A112BD5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0529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C00739-B82F-423D-8E59-74DBA1327BE2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4EA99F1-A805-47B6-B62C-966AFFE7AD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2901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A7B614-3F72-42BA-A92D-8396C9BB48E4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56F4C37-0D51-4E50-9939-FEE6A8E698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5934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94738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228600"/>
            <a:ext cx="7772400" cy="685800"/>
          </a:xfrm>
        </p:spPr>
        <p:txBody>
          <a:bodyPr/>
          <a:lstStyle>
            <a:lvl1pPr marL="0" indent="0">
              <a:buNone/>
              <a:defRPr sz="4000" b="1">
                <a:solidFill>
                  <a:srgbClr val="5AA59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58689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DC37D0-1C2B-4C17-A9D5-5EAE72C4C28E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6129796-2ED7-4423-9EA1-9F5643AE6A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4494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62E95D-9DBF-4984-8896-A2D63485EE58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88AE516-D424-40CD-AD18-F69EDA09AC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9933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42A17A4-538F-438C-A3F1-BF27355796BB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16A6AB1-5BAC-4BB1-AA32-9679AF5F53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8484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FA3545-E110-4FD7-99F5-68DD9459F137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509B79F-0BFB-4D4D-8E8E-0426B33FED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872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127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89A44FF-09C1-4E4C-B63B-E9613AEDC594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0385310-E493-4AE1-89D7-B27B6B0E55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4437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AA96668-E448-4BFA-8E75-4BE7096BA6A9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09E1B9D-E1B2-4242-85E8-D272BB828D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1985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A4417C-AFB0-43A4-B5D1-FAA3230362BC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A4000D9-F7C1-4738-99C7-DE739334F0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5534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C6FD86-ECC1-46C0-8EA5-65B3AB9546A1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99D116A-D806-4279-9233-9601258E94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25610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76F34D-81BA-467D-9FDD-72C38F556DA4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A1267DD-5AC4-4E1E-93D2-629F452A28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1830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D41CA9-1CB1-427F-9AE3-ED4240B62CFF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9E9AE58-BB53-4C09-AF09-10F4733785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0573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5F05CA-F900-4F33-87E7-47E7E16DAC68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BDBF1A-FDA1-4CBE-B1BB-F558D4983F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9432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94738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52400" y="228600"/>
            <a:ext cx="7772400" cy="685800"/>
          </a:xfrm>
        </p:spPr>
        <p:txBody>
          <a:bodyPr/>
          <a:lstStyle>
            <a:lvl1pPr marL="0" indent="0">
              <a:buNone/>
              <a:defRPr sz="4000" b="1">
                <a:solidFill>
                  <a:srgbClr val="29ABE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17739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71141B-9E7C-4290-B968-7DFCD8824730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C843633-29F2-4620-B275-184D4A1185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85242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7C392D-668B-49D6-8A2F-B0DC094F1761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197CEB2-F3E5-4270-AAFC-15642A57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732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2804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551AFE-C338-45B2-901F-510FC0B7B625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5EF9F4A-EFD6-4C92-9B8F-67B5F81511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9850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B25E0C-260F-45B0-A15B-7A51D01049BD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E6022A4-6695-4437-8370-A911742FAC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34438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B4E169-3CA0-4402-BFA6-D1182651E60D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E29BE38-284C-476E-8752-A680489261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6423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FCEEBD-AD60-4100-AB44-3F8592DF3F6E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56ACE64-C16D-4537-82FD-E3F8086E9B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1000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B5DE06-D681-45C7-B5DF-B1385A2E4B02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A1A95DB-DA32-4EAE-8F85-5A35579800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1555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11D9D9-66B3-4F97-835D-0BCD9DAE19CF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B0E8CFD-1460-4861-A3AD-7A2796AEFB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8997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1579465-0B60-4FE0-B7AC-EF5B130F9A85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DB08CE3-D069-4ADA-AFC6-BEC3986811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3202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049C8D-EACC-40AB-8C54-483DCA42048F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0662295-EB4E-4705-BAB5-AB2A6B6E95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21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B08D00-3A67-4100-A251-BA5A65B810FF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16F2180-D629-4FC5-A8F0-ACC5E42E23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6663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0C5154-6092-489D-9294-FDA793C8908D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B6DD4B8-98C1-43CD-AD7B-910EF750C5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1940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16341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B5B418-4BF3-4F3A-8AFE-2ED83AE2287C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624B752-7EB9-4500-A62B-DA8A89EA79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4447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B16C2C-E043-4E8F-AFB2-A47CD7D5C5E4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661124B-DC9B-4CAB-8AC8-0DF2F44604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2051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873DC0-5E6B-426D-BA22-F4D455BB40E0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85022F9-E19A-48B2-A18C-37F6C76A8D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0785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98508C-B143-4CA4-ABA7-AA2A002A58C9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E6EEDA8-3EDA-4FF5-8683-0A85E33FC0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2386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7B6AB8-563C-4AD0-B815-7C7F20B58DCB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8400E33-50C2-4DEB-B2DF-E72CC5DB84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9733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7A29AA-E709-41C9-A8FE-EE6A802A2408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77870F7-69CC-4BEA-82E9-628DA99FF3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276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A58973-4DA9-439F-B947-0EB89B81A569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55EDD28-1D10-4749-9D4D-0217D9ADE8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85230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9D76B1-1F79-4B86-BFC5-E4C03731FCD5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63229FB-7404-426B-A9DB-9D62F53FAD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7263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17D24F-BEFC-4538-9A61-224F4E6A7C21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5F55FF1-C55F-4A54-AB8C-9F5B26DF4A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4856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8F5B7B-2424-4E1E-BBF2-CA517447E225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04814D1-B8B6-4783-AEA6-2586EC7323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486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48259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866A3F-2864-4B66-A821-357EFF91A99C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11B14AF-7D24-4213-877F-89F08352CF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02695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0F3623-1739-4A7A-B675-56E0182E9C43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8D31397-C3A4-4366-A4A6-4EB39E71C6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3554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76F1BA-43C3-41D9-9055-3693D9FE06C6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B0C5D64-CFBE-4EFD-8A69-E64B7DBBB6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09567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60FC177-7741-4E3A-BA80-0F33BA08FB2A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72C4CFA-C534-43CF-B31D-4921FF49C1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0255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26DD79-5B0E-451E-AC23-BFD11AC927AF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DCDF03F-0027-46BD-93EE-79976F8582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04177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2B96E3-C85E-4F9A-91CB-16FF91FA081C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C66B83C-7B36-430D-AE88-64E653E2FF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4123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1AAB85-C4A3-4EA1-AC30-6281892E376E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E2DD4CC-971D-4BF6-9035-8EED95472A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48987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5BD86C-F78E-4CC1-B1FD-FF9FD69D3C50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7413D2B-E2E3-4752-95DD-7AF554BF18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4803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108BCB-2727-478E-BE44-C4ED70C50909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834C057-D92E-46D0-9EC0-CB2BD30E59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65575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866ED02-F20D-4A3A-B404-EFED88B09C90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84F36E9-E219-45FA-A38B-9CE37C540A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48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580" r:id="rId1"/>
    <p:sldLayoutId id="2147484581" r:id="rId2"/>
    <p:sldLayoutId id="2147484582" r:id="rId3"/>
    <p:sldLayoutId id="2147484583" r:id="rId4"/>
    <p:sldLayoutId id="2147484584" r:id="rId5"/>
    <p:sldLayoutId id="2147484585" r:id="rId6"/>
    <p:sldLayoutId id="2147484586" r:id="rId7"/>
    <p:sldLayoutId id="2147484587" r:id="rId8"/>
    <p:sldLayoutId id="2147484588" r:id="rId9"/>
    <p:sldLayoutId id="2147484589" r:id="rId10"/>
    <p:sldLayoutId id="2147484590" r:id="rId11"/>
    <p:sldLayoutId id="2147484591" r:id="rId12"/>
    <p:sldLayoutId id="2147484610" r:id="rId13"/>
    <p:sldLayoutId id="2147484611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592" r:id="rId1"/>
    <p:sldLayoutId id="2147484593" r:id="rId2"/>
    <p:sldLayoutId id="2147484594" r:id="rId3"/>
    <p:sldLayoutId id="2147484595" r:id="rId4"/>
    <p:sldLayoutId id="2147484596" r:id="rId5"/>
    <p:sldLayoutId id="2147484597" r:id="rId6"/>
    <p:sldLayoutId id="2147484598" r:id="rId7"/>
    <p:sldLayoutId id="2147484599" r:id="rId8"/>
    <p:sldLayoutId id="2147484600" r:id="rId9"/>
    <p:sldLayoutId id="2147484601" r:id="rId10"/>
    <p:sldLayoutId id="2147484602" r:id="rId11"/>
    <p:sldLayoutId id="2147484603" r:id="rId12"/>
    <p:sldLayoutId id="2147484604" r:id="rId13"/>
    <p:sldLayoutId id="2147484605" r:id="rId14"/>
    <p:sldLayoutId id="2147484606" r:id="rId15"/>
    <p:sldLayoutId id="2147484612" r:id="rId16"/>
    <p:sldLayoutId id="2147484613" r:id="rId17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38100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219200"/>
            <a:ext cx="853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4" r:id="rId1"/>
    <p:sldLayoutId id="2147484607" r:id="rId2"/>
    <p:sldLayoutId id="2147484615" r:id="rId3"/>
    <p:sldLayoutId id="2147484616" r:id="rId4"/>
    <p:sldLayoutId id="2147484617" r:id="rId5"/>
    <p:sldLayoutId id="2147484618" r:id="rId6"/>
    <p:sldLayoutId id="2147484619" r:id="rId7"/>
    <p:sldLayoutId id="2147484620" r:id="rId8"/>
    <p:sldLayoutId id="2147484621" r:id="rId9"/>
    <p:sldLayoutId id="2147484622" r:id="rId10"/>
    <p:sldLayoutId id="214748462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 b="1" kern="1200">
          <a:solidFill>
            <a:srgbClr val="29ABE2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200" b="1">
          <a:solidFill>
            <a:srgbClr val="29ABE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 b="1">
          <a:solidFill>
            <a:srgbClr val="29ABE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 b="1">
          <a:solidFill>
            <a:srgbClr val="29ABE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 b="1">
          <a:solidFill>
            <a:srgbClr val="29ABE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868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828800"/>
            <a:ext cx="8686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4" r:id="rId1"/>
    <p:sldLayoutId id="2147484625" r:id="rId2"/>
    <p:sldLayoutId id="2147484626" r:id="rId3"/>
    <p:sldLayoutId id="2147484627" r:id="rId4"/>
    <p:sldLayoutId id="2147484628" r:id="rId5"/>
    <p:sldLayoutId id="2147484629" r:id="rId6"/>
    <p:sldLayoutId id="2147484630" r:id="rId7"/>
    <p:sldLayoutId id="2147484631" r:id="rId8"/>
    <p:sldLayoutId id="2147484632" r:id="rId9"/>
    <p:sldLayoutId id="2147484633" r:id="rId10"/>
    <p:sldLayoutId id="214748463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1143000"/>
            <a:ext cx="7696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981200"/>
            <a:ext cx="86947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dirty="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5" r:id="rId1"/>
    <p:sldLayoutId id="2147484608" r:id="rId2"/>
    <p:sldLayoutId id="2147484636" r:id="rId3"/>
    <p:sldLayoutId id="2147484637" r:id="rId4"/>
    <p:sldLayoutId id="2147484638" r:id="rId5"/>
    <p:sldLayoutId id="2147484639" r:id="rId6"/>
    <p:sldLayoutId id="2147484640" r:id="rId7"/>
    <p:sldLayoutId id="2147484641" r:id="rId8"/>
    <p:sldLayoutId id="2147484642" r:id="rId9"/>
    <p:sldLayoutId id="2147484643" r:id="rId10"/>
    <p:sldLayoutId id="2147484644" r:id="rId11"/>
    <p:sldLayoutId id="2147484645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700" b="1" i="1" kern="1200">
          <a:solidFill>
            <a:schemeClr val="bg1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1143000"/>
            <a:ext cx="7696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981200"/>
            <a:ext cx="86947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dirty="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6" r:id="rId1"/>
    <p:sldLayoutId id="2147484609" r:id="rId2"/>
    <p:sldLayoutId id="2147484647" r:id="rId3"/>
    <p:sldLayoutId id="2147484648" r:id="rId4"/>
    <p:sldLayoutId id="2147484649" r:id="rId5"/>
    <p:sldLayoutId id="2147484650" r:id="rId6"/>
    <p:sldLayoutId id="2147484651" r:id="rId7"/>
    <p:sldLayoutId id="2147484652" r:id="rId8"/>
    <p:sldLayoutId id="2147484653" r:id="rId9"/>
    <p:sldLayoutId id="2147484654" r:id="rId10"/>
    <p:sldLayoutId id="2147484655" r:id="rId11"/>
    <p:sldLayoutId id="2147484656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700" b="1" i="1" kern="1200">
          <a:solidFill>
            <a:schemeClr val="bg1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457200"/>
            <a:ext cx="7696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438400"/>
            <a:ext cx="86947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dirty="0" smtClean="0">
                <a:solidFill>
                  <a:srgbClr val="D2232A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7" r:id="rId1"/>
    <p:sldLayoutId id="2147484658" r:id="rId2"/>
    <p:sldLayoutId id="2147484659" r:id="rId3"/>
    <p:sldLayoutId id="2147484660" r:id="rId4"/>
    <p:sldLayoutId id="2147484661" r:id="rId5"/>
    <p:sldLayoutId id="2147484662" r:id="rId6"/>
    <p:sldLayoutId id="2147484663" r:id="rId7"/>
    <p:sldLayoutId id="2147484664" r:id="rId8"/>
    <p:sldLayoutId id="2147484665" r:id="rId9"/>
    <p:sldLayoutId id="2147484666" r:id="rId10"/>
    <p:sldLayoutId id="214748466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457200"/>
            <a:ext cx="7696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438400"/>
            <a:ext cx="86947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dirty="0" smtClean="0">
                <a:solidFill>
                  <a:srgbClr val="5AA595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8" r:id="rId1"/>
    <p:sldLayoutId id="2147484669" r:id="rId2"/>
    <p:sldLayoutId id="2147484670" r:id="rId3"/>
    <p:sldLayoutId id="2147484671" r:id="rId4"/>
    <p:sldLayoutId id="2147484672" r:id="rId5"/>
    <p:sldLayoutId id="2147484673" r:id="rId6"/>
    <p:sldLayoutId id="2147484674" r:id="rId7"/>
    <p:sldLayoutId id="2147484675" r:id="rId8"/>
    <p:sldLayoutId id="2147484676" r:id="rId9"/>
    <p:sldLayoutId id="2147484677" r:id="rId10"/>
    <p:sldLayoutId id="2147484678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457200"/>
            <a:ext cx="7696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438400"/>
            <a:ext cx="86947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dirty="0" smtClean="0">
                <a:solidFill>
                  <a:srgbClr val="29ABE2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9" r:id="rId1"/>
    <p:sldLayoutId id="2147484680" r:id="rId2"/>
    <p:sldLayoutId id="2147484681" r:id="rId3"/>
    <p:sldLayoutId id="2147484682" r:id="rId4"/>
    <p:sldLayoutId id="2147484683" r:id="rId5"/>
    <p:sldLayoutId id="2147484684" r:id="rId6"/>
    <p:sldLayoutId id="2147484685" r:id="rId7"/>
    <p:sldLayoutId id="2147484686" r:id="rId8"/>
    <p:sldLayoutId id="2147484687" r:id="rId9"/>
    <p:sldLayoutId id="2147484688" r:id="rId10"/>
    <p:sldLayoutId id="214748468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Footings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4343400" cy="47244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smtClean="0"/>
              <a:t>Increase supporting capacity of foundation wall</a:t>
            </a:r>
          </a:p>
          <a:p>
            <a:pPr lvl="1">
              <a:buClr>
                <a:schemeClr val="tx1"/>
              </a:buClr>
            </a:pPr>
            <a:r>
              <a:rPr lang="en-US" altLang="en-US" smtClean="0"/>
              <a:t>Size is typically based on foundation wall thickness</a:t>
            </a:r>
          </a:p>
          <a:p>
            <a:r>
              <a:rPr lang="en-US" altLang="en-US" smtClean="0"/>
              <a:t>Footings are generally poured concrete</a:t>
            </a:r>
          </a:p>
        </p:txBody>
      </p:sp>
      <p:pic>
        <p:nvPicPr>
          <p:cNvPr id="96260" name="Picture 5" descr="17-07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36738"/>
            <a:ext cx="3225800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TextBox 4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Footing Specifications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Thickness generally equals foundation wall thickness; width is twice the wall thickness</a:t>
            </a:r>
          </a:p>
          <a:p>
            <a:pPr lvl="1"/>
            <a:r>
              <a:rPr lang="en-US" altLang="en-US" smtClean="0"/>
              <a:t>Poor soil may require wider footings</a:t>
            </a:r>
          </a:p>
          <a:p>
            <a:r>
              <a:rPr lang="en-US" altLang="en-US" smtClean="0"/>
              <a:t>Footings should be large enough to minimize differences in settlement</a:t>
            </a:r>
          </a:p>
          <a:p>
            <a:r>
              <a:rPr lang="en-US" altLang="en-US" smtClean="0"/>
              <a:t>Check code recommendations</a:t>
            </a:r>
          </a:p>
          <a:p>
            <a:r>
              <a:rPr lang="en-US" altLang="en-US" smtClean="0"/>
              <a:t>Use steel reinforcement bars (rebar)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Fireplace and Chimney Footings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More massive than regular house footings</a:t>
            </a:r>
          </a:p>
          <a:p>
            <a:pPr lvl="1"/>
            <a:r>
              <a:rPr lang="en-US" altLang="en-US" smtClean="0"/>
              <a:t>Should be reinforced with steel</a:t>
            </a:r>
          </a:p>
          <a:p>
            <a:pPr lvl="1"/>
            <a:r>
              <a:rPr lang="en-US" altLang="en-US" smtClean="0"/>
              <a:t>12 inches thick</a:t>
            </a:r>
          </a:p>
          <a:p>
            <a:pPr lvl="1"/>
            <a:r>
              <a:rPr lang="en-US" altLang="en-US" smtClean="0"/>
              <a:t>Extend 6 inches beyond perimeter of chimney</a:t>
            </a:r>
          </a:p>
          <a:p>
            <a:pPr lvl="1"/>
            <a:r>
              <a:rPr lang="en-US" altLang="en-US" smtClean="0"/>
              <a:t>Cast integrally with house footing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Stepped Footing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754563"/>
          </a:xfrm>
        </p:spPr>
        <p:txBody>
          <a:bodyPr/>
          <a:lstStyle/>
          <a:p>
            <a:r>
              <a:rPr lang="en-US" altLang="en-US" smtClean="0"/>
              <a:t>Steps should be multiples of 8 inches in masonry construction</a:t>
            </a:r>
          </a:p>
        </p:txBody>
      </p:sp>
      <p:pic>
        <p:nvPicPr>
          <p:cNvPr id="99332" name="Picture 6" descr="17-08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2587625"/>
            <a:ext cx="5081587" cy="39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TextBox 4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Foundation Walls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Extend from first floor to footing</a:t>
            </a:r>
          </a:p>
          <a:p>
            <a:r>
              <a:rPr lang="en-US" altLang="en-US" smtClean="0"/>
              <a:t>May also be basement walls</a:t>
            </a:r>
          </a:p>
          <a:p>
            <a:r>
              <a:rPr lang="en-US" altLang="en-US" smtClean="0"/>
              <a:t>Variety of materials may be used</a:t>
            </a:r>
          </a:p>
          <a:p>
            <a:pPr lvl="1"/>
            <a:r>
              <a:rPr lang="en-US" altLang="en-US" smtClean="0"/>
              <a:t>Cast concrete, concrete block, pressure-treated wood, and stone or brick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Types of Foundation Walls</a:t>
            </a:r>
          </a:p>
        </p:txBody>
      </p:sp>
      <p:pic>
        <p:nvPicPr>
          <p:cNvPr id="101379" name="Picture 4" descr="17-10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24100"/>
            <a:ext cx="8610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0" name="TextBox 3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T-Foundation Application</a:t>
            </a:r>
          </a:p>
        </p:txBody>
      </p:sp>
      <p:pic>
        <p:nvPicPr>
          <p:cNvPr id="102403" name="Content Placeholder 6" descr="17-11.t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828800"/>
            <a:ext cx="5029200" cy="4724400"/>
          </a:xfrm>
        </p:spPr>
      </p:pic>
      <p:sp>
        <p:nvSpPr>
          <p:cNvPr id="102404" name="TextBox 3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Slab Foundations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Slab foundation</a:t>
            </a:r>
          </a:p>
          <a:p>
            <a:pPr lvl="1"/>
            <a:r>
              <a:rPr lang="en-US" altLang="en-US" smtClean="0"/>
              <a:t>Extension of slab floor (monolithic slab foundation)</a:t>
            </a:r>
          </a:p>
          <a:p>
            <a:pPr lvl="1"/>
            <a:r>
              <a:rPr lang="en-US" altLang="en-US" smtClean="0"/>
              <a:t>Cast when the floor is placed</a:t>
            </a:r>
          </a:p>
          <a:p>
            <a:pPr lvl="1"/>
            <a:r>
              <a:rPr lang="en-US" altLang="en-US" smtClean="0"/>
              <a:t>Should extend below frost line</a:t>
            </a:r>
          </a:p>
          <a:p>
            <a:pPr lvl="1"/>
            <a:r>
              <a:rPr lang="en-US" altLang="en-US" smtClean="0"/>
              <a:t>Reinforcement is recommended</a:t>
            </a:r>
          </a:p>
          <a:p>
            <a:pPr lvl="1"/>
            <a:r>
              <a:rPr lang="en-US" altLang="en-US" smtClean="0"/>
              <a:t>Advantages: Less time, labor, and expense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Stem Wall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Stem wall</a:t>
            </a:r>
            <a:endParaRPr lang="en-US" altLang="en-US" u="sng" smtClean="0"/>
          </a:p>
          <a:p>
            <a:pPr lvl="1"/>
            <a:r>
              <a:rPr lang="en-US" altLang="en-US" smtClean="0"/>
              <a:t>Typically used in crawl space foundation or slab foundation</a:t>
            </a:r>
          </a:p>
          <a:p>
            <a:pPr lvl="1"/>
            <a:r>
              <a:rPr lang="en-US" altLang="en-US" smtClean="0"/>
              <a:t>May be part of monolithic slab foundation or may be poured separately</a:t>
            </a:r>
          </a:p>
          <a:p>
            <a:pPr lvl="1"/>
            <a:r>
              <a:rPr lang="en-US" altLang="en-US" smtClean="0"/>
              <a:t>Often used in hurricane-prone areas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Slab Foundation Application</a:t>
            </a:r>
          </a:p>
        </p:txBody>
      </p:sp>
      <p:pic>
        <p:nvPicPr>
          <p:cNvPr id="105475" name="Content Placeholder 6" descr="17-13.t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828800"/>
            <a:ext cx="4724400" cy="4724400"/>
          </a:xfrm>
        </p:spPr>
      </p:pic>
      <p:sp>
        <p:nvSpPr>
          <p:cNvPr id="105476" name="TextBox 3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ubtitle 2"/>
          <p:cNvSpPr>
            <a:spLocks noGrp="1"/>
          </p:cNvSpPr>
          <p:nvPr>
            <p:ph idx="1"/>
          </p:nvPr>
        </p:nvSpPr>
        <p:spPr bwMode="auto">
          <a:extLst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Chapter 18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Footings, Foundations, and Concrete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Pier and Column Foundations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charset="0"/>
              <a:buChar char="•"/>
              <a:defRPr/>
            </a:pPr>
            <a:r>
              <a:rPr lang="en-US" sz="3200" dirty="0" smtClean="0"/>
              <a:t>Difference between piers and columns is height</a:t>
            </a:r>
            <a:endParaRPr lang="en-US" sz="3200" u="sng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Pier foundation</a:t>
            </a:r>
          </a:p>
          <a:p>
            <a:pPr lvl="1">
              <a:buClr>
                <a:schemeClr val="tx1"/>
              </a:buClr>
              <a:buFont typeface="Arial" charset="0"/>
              <a:buChar char="–"/>
              <a:defRPr/>
            </a:pPr>
            <a:r>
              <a:rPr lang="en-US" dirty="0" smtClean="0"/>
              <a:t>Sometimes replaces T-foundation under house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Often used in long crawl space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Post (column) foundation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Used in basements where span is too long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Column has a footing and post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Parts of a Pier Foundation</a:t>
            </a:r>
          </a:p>
        </p:txBody>
      </p:sp>
      <p:pic>
        <p:nvPicPr>
          <p:cNvPr id="107523" name="Content Placeholder 5" descr="17-14.t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828800"/>
            <a:ext cx="4398963" cy="4724400"/>
          </a:xfrm>
        </p:spPr>
      </p:pic>
      <p:sp>
        <p:nvSpPr>
          <p:cNvPr id="107524" name="TextBox 3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Post (Column) Foundation</a:t>
            </a:r>
          </a:p>
        </p:txBody>
      </p:sp>
      <p:pic>
        <p:nvPicPr>
          <p:cNvPr id="108547" name="Content Placeholder 6" descr="17-15.eps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1675" y="1828800"/>
            <a:ext cx="5200650" cy="4724400"/>
          </a:xfrm>
        </p:spPr>
      </p:pic>
      <p:sp>
        <p:nvSpPr>
          <p:cNvPr id="108548" name="TextBox 3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Wood Foundations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mtClean="0"/>
              <a:t>Wood foundations</a:t>
            </a:r>
            <a:endParaRPr lang="en-US" altLang="en-US" u="sng" smtClean="0"/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mtClean="0"/>
              <a:t>Below-grade, pressure-treated, plywood-sheathed stud wall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Popular where winter weather stops construction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Accepted by IRC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Used in basement or crawl space construction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Wood Foundations</a:t>
            </a:r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Determine feasibility of using wood as opposed to concrete in areas with high water tables or high rainfall</a:t>
            </a:r>
          </a:p>
          <a:p>
            <a:r>
              <a:rPr lang="en-US" altLang="en-US" smtClean="0"/>
              <a:t>Check local building codes</a:t>
            </a:r>
          </a:p>
          <a:p>
            <a:r>
              <a:rPr lang="en-US" altLang="en-US" smtClean="0"/>
              <a:t>Check chemicals used to preserve wood</a:t>
            </a:r>
          </a:p>
        </p:txBody>
      </p:sp>
      <p:sp>
        <p:nvSpPr>
          <p:cNvPr id="110596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smtClean="0"/>
              <a:t>Green Architecture</a:t>
            </a:r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Wood Foundation Construction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Excavation should allow for 2" sand or 6" crushed stone for the footing</a:t>
            </a:r>
          </a:p>
          <a:p>
            <a:r>
              <a:rPr lang="en-US" altLang="en-US" smtClean="0"/>
              <a:t>Base must be perfectly level</a:t>
            </a:r>
          </a:p>
          <a:p>
            <a:r>
              <a:rPr lang="en-US" altLang="en-US" smtClean="0"/>
              <a:t>Footing plates are 2 </a:t>
            </a:r>
            <a:r>
              <a:rPr lang="en-US" altLang="en-US" smtClean="0">
                <a:latin typeface="Symbol Std" pitchFamily="82" charset="0"/>
              </a:rPr>
              <a:t>×</a:t>
            </a:r>
            <a:r>
              <a:rPr lang="en-US" altLang="en-US" smtClean="0"/>
              <a:t> 8, 2 </a:t>
            </a:r>
            <a:r>
              <a:rPr lang="en-US" altLang="en-US" smtClean="0">
                <a:latin typeface="Symbol Std" pitchFamily="82" charset="0"/>
              </a:rPr>
              <a:t>×</a:t>
            </a:r>
            <a:r>
              <a:rPr lang="en-US" altLang="en-US" smtClean="0"/>
              <a:t> 10, or 2 </a:t>
            </a:r>
            <a:r>
              <a:rPr lang="en-US" altLang="en-US" smtClean="0">
                <a:latin typeface="Symbol Std" pitchFamily="82" charset="0"/>
              </a:rPr>
              <a:t>×</a:t>
            </a:r>
            <a:r>
              <a:rPr lang="en-US" altLang="en-US" smtClean="0"/>
              <a:t> 12 pressure-treated material</a:t>
            </a:r>
          </a:p>
          <a:p>
            <a:r>
              <a:rPr lang="en-US" altLang="en-US" smtClean="0"/>
              <a:t>Foundation walls are 2 </a:t>
            </a:r>
            <a:r>
              <a:rPr lang="en-US" altLang="en-US" smtClean="0">
                <a:latin typeface="Symbol Std" pitchFamily="82" charset="0"/>
              </a:rPr>
              <a:t>×</a:t>
            </a:r>
            <a:r>
              <a:rPr lang="en-US" altLang="en-US" smtClean="0"/>
              <a:t> 4 or 2 </a:t>
            </a:r>
            <a:r>
              <a:rPr lang="en-US" altLang="en-US" smtClean="0">
                <a:latin typeface="Symbol Std" pitchFamily="82" charset="0"/>
              </a:rPr>
              <a:t>×</a:t>
            </a:r>
            <a:r>
              <a:rPr lang="en-US" altLang="en-US" smtClean="0"/>
              <a:t> 6 stud frame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Wood Foundation Construction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Fasteners are silicon bronze, copper, or zinc-coated steel</a:t>
            </a:r>
          </a:p>
          <a:p>
            <a:r>
              <a:rPr lang="en-US" altLang="en-US" smtClean="0"/>
              <a:t>Sheathing is pressure-treated plywood</a:t>
            </a:r>
          </a:p>
          <a:p>
            <a:r>
              <a:rPr lang="en-US" altLang="en-US" smtClean="0"/>
              <a:t>All framing lumber is pressure-treated</a:t>
            </a:r>
          </a:p>
          <a:p>
            <a:r>
              <a:rPr lang="en-US" altLang="en-US" smtClean="0"/>
              <a:t>Screed board nailed inside of foundation wall</a:t>
            </a:r>
          </a:p>
          <a:p>
            <a:r>
              <a:rPr lang="en-US" altLang="en-US" smtClean="0"/>
              <a:t>Backfill after basement floor has cured and first floor is installed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Concrete and Masonry Basement Walls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Factors influencing strength and stability:</a:t>
            </a:r>
          </a:p>
          <a:p>
            <a:pPr lvl="1"/>
            <a:r>
              <a:rPr lang="en-US" altLang="en-US" smtClean="0"/>
              <a:t>Height and thickness of wall</a:t>
            </a:r>
          </a:p>
          <a:p>
            <a:pPr lvl="1"/>
            <a:r>
              <a:rPr lang="en-US" altLang="en-US" smtClean="0"/>
              <a:t>Bond of mortar in masonry wall</a:t>
            </a:r>
          </a:p>
          <a:p>
            <a:pPr lvl="1"/>
            <a:r>
              <a:rPr lang="en-US" altLang="en-US" smtClean="0"/>
              <a:t>Vertical loading</a:t>
            </a:r>
          </a:p>
          <a:p>
            <a:pPr lvl="1"/>
            <a:r>
              <a:rPr lang="en-US" altLang="en-US" smtClean="0"/>
              <a:t>Support from crosswalls, pilasters, wall stiffeners</a:t>
            </a:r>
          </a:p>
          <a:p>
            <a:pPr lvl="1"/>
            <a:r>
              <a:rPr lang="en-US" altLang="en-US" smtClean="0"/>
              <a:t>Support from first floor framing</a:t>
            </a:r>
          </a:p>
          <a:p>
            <a:r>
              <a:rPr lang="en-US" altLang="en-US" smtClean="0"/>
              <a:t>Lateral earth pressure can vary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Pilasters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smtClean="0"/>
              <a:t>May be used to strengthen basement walls</a:t>
            </a:r>
          </a:p>
          <a:p>
            <a:r>
              <a:rPr lang="en-US" altLang="en-US" smtClean="0"/>
              <a:t>Built at the same time as wall</a:t>
            </a:r>
          </a:p>
          <a:p>
            <a:r>
              <a:rPr lang="en-US" altLang="en-US" smtClean="0"/>
              <a:t>Masonry wall pilasters are usually 8" </a:t>
            </a:r>
            <a:r>
              <a:rPr lang="en-US" altLang="en-US" smtClean="0">
                <a:latin typeface="Symbol Std" pitchFamily="82" charset="0"/>
              </a:rPr>
              <a:t>×</a:t>
            </a:r>
            <a:r>
              <a:rPr lang="en-US" altLang="en-US" smtClean="0"/>
              <a:t> 16" in an 8" thick wall</a:t>
            </a:r>
          </a:p>
          <a:p>
            <a:r>
              <a:rPr lang="en-US" altLang="en-US" smtClean="0"/>
              <a:t>Distance between pilasters should not exceed 15' in an 8" wall and 18' in a 10" wall</a:t>
            </a:r>
          </a:p>
          <a:p>
            <a:r>
              <a:rPr lang="en-US" altLang="en-US" smtClean="0"/>
              <a:t>Also used to stiffen foundation walls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Pilasters</a:t>
            </a:r>
          </a:p>
        </p:txBody>
      </p:sp>
      <p:pic>
        <p:nvPicPr>
          <p:cNvPr id="115715" name="Content Placeholder 6" descr="17-23.t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225" y="1828800"/>
            <a:ext cx="8080375" cy="4648200"/>
          </a:xfrm>
        </p:spPr>
      </p:pic>
      <p:sp>
        <p:nvSpPr>
          <p:cNvPr id="115716" name="TextBox 3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Objectives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Describe the procedure for staking out a house location.</a:t>
            </a:r>
          </a:p>
          <a:p>
            <a:r>
              <a:rPr lang="en-US" altLang="en-US" smtClean="0"/>
              <a:t>List the major considerations when designing a footing for a residential foundation.</a:t>
            </a:r>
          </a:p>
          <a:p>
            <a:r>
              <a:rPr lang="en-US" altLang="en-US" smtClean="0"/>
              <a:t>Analyze a residential building project to determine the appropriate type of foundation wall.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Wall Stiffeners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Alternative to pilasters</a:t>
            </a:r>
          </a:p>
          <a:p>
            <a:r>
              <a:rPr lang="en-US" altLang="en-US" smtClean="0"/>
              <a:t>#4 bar is placed in one core of block from footing to top plate</a:t>
            </a:r>
          </a:p>
          <a:p>
            <a:r>
              <a:rPr lang="en-US" altLang="en-US" smtClean="0"/>
              <a:t>Another method is horizontal steel joint reinforcement at 16" intervals vertically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Basement Wall Construction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Top of wall should be at least 8" above the grade in frame construction</a:t>
            </a:r>
          </a:p>
          <a:p>
            <a:r>
              <a:rPr lang="en-US" altLang="en-US" smtClean="0"/>
              <a:t>Anchor wood sills to basement wall</a:t>
            </a:r>
          </a:p>
          <a:p>
            <a:r>
              <a:rPr lang="en-US" altLang="en-US" smtClean="0"/>
              <a:t>Provide at least 7' </a:t>
            </a:r>
            <a:r>
              <a:rPr lang="en-US" altLang="en-US" smtClean="0">
                <a:sym typeface="Symbol" panose="05050102010706020507" pitchFamily="18" charset="2"/>
              </a:rPr>
              <a:t></a:t>
            </a:r>
            <a:r>
              <a:rPr lang="en-US" altLang="en-US" smtClean="0"/>
              <a:t>5" headroom</a:t>
            </a:r>
          </a:p>
          <a:p>
            <a:r>
              <a:rPr lang="en-US" altLang="en-US" smtClean="0"/>
              <a:t>Anchor load-bearing crosswalls w/ metal tie bars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Basement Wall Construction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Solid cap used to spread load over wall</a:t>
            </a:r>
          </a:p>
          <a:p>
            <a:r>
              <a:rPr lang="en-US" altLang="en-US" smtClean="0"/>
              <a:t>Damp-proofing required on outside of basement wall</a:t>
            </a:r>
          </a:p>
          <a:p>
            <a:pPr lvl="1">
              <a:buClr>
                <a:schemeClr val="tx1"/>
              </a:buClr>
            </a:pPr>
            <a:r>
              <a:rPr lang="en-US" altLang="en-US" smtClean="0"/>
              <a:t>Parge coat and sealer</a:t>
            </a:r>
          </a:p>
          <a:p>
            <a:r>
              <a:rPr lang="en-US" altLang="en-US" smtClean="0"/>
              <a:t>Excess groundwater removal system may be needed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Basement Wall Section</a:t>
            </a:r>
          </a:p>
        </p:txBody>
      </p:sp>
      <p:pic>
        <p:nvPicPr>
          <p:cNvPr id="119811" name="Picture 5" descr="17-25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28800"/>
            <a:ext cx="2800350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2" name="TextBox 3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Beams and Girders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Support floor joists over long spans</a:t>
            </a:r>
          </a:p>
          <a:p>
            <a:r>
              <a:rPr lang="en-US" altLang="en-US" smtClean="0"/>
              <a:t>May be wood or metal</a:t>
            </a:r>
          </a:p>
          <a:p>
            <a:pPr lvl="1"/>
            <a:r>
              <a:rPr lang="en-US" altLang="en-US" smtClean="0"/>
              <a:t>Wood beams may be built up or solid</a:t>
            </a:r>
          </a:p>
          <a:p>
            <a:pPr lvl="1"/>
            <a:r>
              <a:rPr lang="en-US" altLang="en-US" smtClean="0"/>
              <a:t>Steel beams may be S-beams or</a:t>
            </a:r>
            <a:br>
              <a:rPr lang="en-US" altLang="en-US" smtClean="0"/>
            </a:br>
            <a:r>
              <a:rPr lang="en-US" altLang="en-US" smtClean="0"/>
              <a:t>W-beams</a:t>
            </a:r>
          </a:p>
          <a:p>
            <a:r>
              <a:rPr lang="en-US" altLang="en-US" smtClean="0"/>
              <a:t>Bearing wall supports part of load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Structure Loads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smtClean="0"/>
              <a:t>Size of beam is based on weight of structure</a:t>
            </a:r>
          </a:p>
          <a:p>
            <a:pPr>
              <a:buClr>
                <a:schemeClr val="tx1"/>
              </a:buClr>
            </a:pPr>
            <a:r>
              <a:rPr lang="en-US" altLang="en-US" smtClean="0"/>
              <a:t>Live load</a:t>
            </a:r>
          </a:p>
          <a:p>
            <a:pPr lvl="1">
              <a:buClr>
                <a:schemeClr val="tx1"/>
              </a:buClr>
            </a:pPr>
            <a:r>
              <a:rPr lang="en-US" altLang="en-US" smtClean="0"/>
              <a:t>Fixed or moving weights (furniture, appliances, occupants, snow on roof)</a:t>
            </a:r>
          </a:p>
          <a:p>
            <a:pPr>
              <a:buClr>
                <a:schemeClr val="tx1"/>
              </a:buClr>
            </a:pPr>
            <a:r>
              <a:rPr lang="en-US" altLang="en-US" smtClean="0"/>
              <a:t>Dead load</a:t>
            </a:r>
          </a:p>
          <a:p>
            <a:pPr lvl="1">
              <a:buClr>
                <a:schemeClr val="tx1"/>
              </a:buClr>
            </a:pPr>
            <a:r>
              <a:rPr lang="en-US" altLang="en-US" smtClean="0"/>
              <a:t>Weight of structure itself (roofing, siding, joists)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Weight Supported by Beam</a:t>
            </a:r>
          </a:p>
        </p:txBody>
      </p:sp>
      <p:sp>
        <p:nvSpPr>
          <p:cNvPr id="122883" name="Content Placeholder 5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30763"/>
          </a:xfrm>
        </p:spPr>
        <p:txBody>
          <a:bodyPr/>
          <a:lstStyle/>
          <a:p>
            <a:r>
              <a:rPr lang="en-US" altLang="en-US" smtClean="0"/>
              <a:t>Shaded area represents weight supported by </a:t>
            </a:r>
            <a:br>
              <a:rPr lang="en-US" altLang="en-US" smtClean="0"/>
            </a:br>
            <a:r>
              <a:rPr lang="en-US" altLang="en-US" smtClean="0"/>
              <a:t>W-beam         </a:t>
            </a:r>
          </a:p>
        </p:txBody>
      </p:sp>
      <p:pic>
        <p:nvPicPr>
          <p:cNvPr id="122884" name="Picture 5" descr="17-28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76475"/>
            <a:ext cx="37338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5" name="TextBox 4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Load Assumptions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First floor and second floor</a:t>
            </a:r>
          </a:p>
          <a:p>
            <a:pPr lvl="1"/>
            <a:r>
              <a:rPr lang="en-US" altLang="en-US" smtClean="0"/>
              <a:t>Live load + dead load = 50 pounds per square foot</a:t>
            </a:r>
          </a:p>
          <a:p>
            <a:r>
              <a:rPr lang="en-US" altLang="en-US" smtClean="0"/>
              <a:t>Ceiling</a:t>
            </a:r>
          </a:p>
          <a:p>
            <a:pPr lvl="1"/>
            <a:r>
              <a:rPr lang="en-US" altLang="en-US" smtClean="0"/>
              <a:t>Live + dead load = 30 pounds per square foot</a:t>
            </a:r>
          </a:p>
          <a:p>
            <a:r>
              <a:rPr lang="en-US" altLang="en-US" smtClean="0"/>
              <a:t>Walls</a:t>
            </a:r>
          </a:p>
          <a:p>
            <a:pPr lvl="1"/>
            <a:r>
              <a:rPr lang="en-US" altLang="en-US" smtClean="0"/>
              <a:t>Dead load = 10 pounds per square foot</a:t>
            </a:r>
          </a:p>
          <a:p>
            <a:r>
              <a:rPr lang="en-US" altLang="en-US" smtClean="0"/>
              <a:t>Roof</a:t>
            </a:r>
          </a:p>
          <a:p>
            <a:pPr lvl="1"/>
            <a:r>
              <a:rPr lang="en-US" altLang="en-US" smtClean="0"/>
              <a:t>No load on beam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Weight Calculations: Example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Two-story frame structure</a:t>
            </a:r>
          </a:p>
          <a:p>
            <a:pPr lvl="1"/>
            <a:r>
              <a:rPr lang="en-US" altLang="en-US" smtClean="0"/>
              <a:t>28' </a:t>
            </a:r>
            <a:r>
              <a:rPr lang="en-US" altLang="en-US" smtClean="0">
                <a:latin typeface="Symbol Std" pitchFamily="82" charset="0"/>
              </a:rPr>
              <a:t>×</a:t>
            </a:r>
            <a:r>
              <a:rPr lang="en-US" altLang="en-US" smtClean="0"/>
              <a:t> 40'</a:t>
            </a:r>
          </a:p>
          <a:p>
            <a:r>
              <a:rPr lang="en-US" altLang="en-US" smtClean="0"/>
              <a:t>Area of house</a:t>
            </a:r>
          </a:p>
          <a:p>
            <a:pPr lvl="1"/>
            <a:r>
              <a:rPr lang="en-US" altLang="en-US" smtClean="0"/>
              <a:t>1120 sq. ft. per floor</a:t>
            </a:r>
          </a:p>
          <a:p>
            <a:r>
              <a:rPr lang="en-US" altLang="en-US" smtClean="0"/>
              <a:t>Wall area</a:t>
            </a:r>
          </a:p>
          <a:p>
            <a:pPr lvl="1"/>
            <a:r>
              <a:rPr lang="en-US" altLang="en-US" smtClean="0"/>
              <a:t>320 sq. ft. per wall</a:t>
            </a:r>
          </a:p>
          <a:p>
            <a:r>
              <a:rPr lang="en-US" altLang="en-US" smtClean="0"/>
              <a:t>Assumes bearing wall </a:t>
            </a:r>
            <a:br>
              <a:rPr lang="en-US" altLang="en-US" smtClean="0"/>
            </a:br>
            <a:r>
              <a:rPr lang="en-US" altLang="en-US" smtClean="0"/>
              <a:t>on each floor</a:t>
            </a:r>
          </a:p>
        </p:txBody>
      </p:sp>
      <p:pic>
        <p:nvPicPr>
          <p:cNvPr id="124932" name="Picture 5" descr="17-30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67000"/>
            <a:ext cx="42672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3" name="TextBox 4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Weight Calculations: Example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Weight of first floor = 56,000 lbs</a:t>
            </a:r>
          </a:p>
          <a:p>
            <a:r>
              <a:rPr lang="en-US" altLang="en-US" smtClean="0"/>
              <a:t>Weight of second floor = 56,000 lbs</a:t>
            </a:r>
          </a:p>
          <a:p>
            <a:r>
              <a:rPr lang="en-US" altLang="en-US" smtClean="0"/>
              <a:t>Weight of ceiling = 33,600 lbs</a:t>
            </a:r>
          </a:p>
          <a:p>
            <a:r>
              <a:rPr lang="en-US" altLang="en-US" smtClean="0"/>
              <a:t>Total weight = 145,600 lbs</a:t>
            </a:r>
          </a:p>
          <a:p>
            <a:r>
              <a:rPr lang="en-US" altLang="en-US" smtClean="0"/>
              <a:t>Half bears on the beam = 72,800 lbs</a:t>
            </a:r>
          </a:p>
          <a:p>
            <a:r>
              <a:rPr lang="en-US" altLang="en-US" smtClean="0"/>
              <a:t>First + second floor wall weight = 6,400 lbs</a:t>
            </a:r>
          </a:p>
          <a:p>
            <a:r>
              <a:rPr lang="en-US" altLang="en-US" smtClean="0"/>
              <a:t>Weight bearing on the beam = 79,200 lbs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Objectives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Discuss the design considerations for wood, concrete, and masonry foundation walls.</a:t>
            </a:r>
          </a:p>
          <a:p>
            <a:r>
              <a:rPr lang="en-US" altLang="en-US" smtClean="0"/>
              <a:t>Calculate the load to be supported by a beam.</a:t>
            </a:r>
          </a:p>
          <a:p>
            <a:r>
              <a:rPr lang="en-US" altLang="en-US" smtClean="0"/>
              <a:t>Describe the characteristics of concrete, concrete blocks, masonry, and pavers used in residential construction.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Beam Calculations: Example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Length of beam = 40 feet</a:t>
            </a:r>
          </a:p>
          <a:p>
            <a:r>
              <a:rPr lang="en-US" altLang="en-US" smtClean="0"/>
              <a:t>Three columns reduce span to 10'-0" and 19.8 kips </a:t>
            </a:r>
          </a:p>
          <a:p>
            <a:pPr lvl="1"/>
            <a:r>
              <a:rPr lang="en-US" altLang="en-US" smtClean="0"/>
              <a:t>1</a:t>
            </a:r>
            <a:r>
              <a:rPr lang="en-US" altLang="en-US" smtClean="0">
                <a:solidFill>
                  <a:schemeClr val="hlink"/>
                </a:solidFill>
              </a:rPr>
              <a:t> </a:t>
            </a:r>
            <a:r>
              <a:rPr lang="en-US" altLang="en-US" smtClean="0"/>
              <a:t>kip = 1000 lbs</a:t>
            </a:r>
          </a:p>
          <a:p>
            <a:r>
              <a:rPr lang="en-US" altLang="en-US" smtClean="0"/>
              <a:t>8" </a:t>
            </a:r>
            <a:r>
              <a:rPr lang="en-US" altLang="en-US" smtClean="0">
                <a:latin typeface="Symbol Std" pitchFamily="82" charset="0"/>
              </a:rPr>
              <a:t>×</a:t>
            </a:r>
            <a:r>
              <a:rPr lang="en-US" altLang="en-US" smtClean="0"/>
              <a:t> 6 1/2" WF beam will support 23 kips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Beam Calculations: Example</a:t>
            </a:r>
          </a:p>
        </p:txBody>
      </p:sp>
      <p:sp>
        <p:nvSpPr>
          <p:cNvPr id="12800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Three supporting posts are added</a:t>
            </a:r>
          </a:p>
        </p:txBody>
      </p:sp>
      <p:pic>
        <p:nvPicPr>
          <p:cNvPr id="128004" name="Picture 6" descr="17-32C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38400"/>
            <a:ext cx="523716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5" name="TextBox 4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Post Calculations: Example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Post selection</a:t>
            </a:r>
          </a:p>
          <a:p>
            <a:pPr lvl="1"/>
            <a:r>
              <a:rPr lang="en-US" altLang="en-US" smtClean="0"/>
              <a:t>Size is determined by weight to be supported and length of post</a:t>
            </a:r>
          </a:p>
          <a:p>
            <a:pPr lvl="1"/>
            <a:r>
              <a:rPr lang="en-US" altLang="en-US" smtClean="0"/>
              <a:t>Post must support 26 kips</a:t>
            </a:r>
          </a:p>
          <a:p>
            <a:pPr lvl="1"/>
            <a:r>
              <a:rPr lang="en-US" altLang="en-US" smtClean="0"/>
              <a:t>Post length is 8 feet</a:t>
            </a:r>
          </a:p>
          <a:p>
            <a:pPr lvl="1"/>
            <a:r>
              <a:rPr lang="en-US" altLang="en-US" smtClean="0"/>
              <a:t>3" post will support 34 kips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Lintels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Lintel</a:t>
            </a:r>
          </a:p>
          <a:p>
            <a:pPr lvl="1"/>
            <a:r>
              <a:rPr lang="en-US" altLang="en-US" smtClean="0"/>
              <a:t>Horizontal structural member that supports load over opening</a:t>
            </a:r>
          </a:p>
          <a:p>
            <a:r>
              <a:rPr lang="en-US" altLang="en-US" smtClean="0"/>
              <a:t>Made of precast concrete, cast-in-place concrete, lintel blocks, or steel angles</a:t>
            </a:r>
          </a:p>
          <a:p>
            <a:r>
              <a:rPr lang="en-US" altLang="en-US" smtClean="0"/>
              <a:t>Bearing surface of steel angle lintel extends into the masonry at least 4"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Types of Lintels</a:t>
            </a:r>
          </a:p>
        </p:txBody>
      </p:sp>
      <p:pic>
        <p:nvPicPr>
          <p:cNvPr id="131075" name="Content Placeholder 6" descr="17-35.t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7138" y="1825625"/>
            <a:ext cx="4208462" cy="4727575"/>
          </a:xfrm>
        </p:spPr>
      </p:pic>
      <p:sp>
        <p:nvSpPr>
          <p:cNvPr id="131076" name="TextBox 3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Concrete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smtClean="0"/>
              <a:t>Ordered by cubic yard</a:t>
            </a:r>
          </a:p>
          <a:p>
            <a:r>
              <a:rPr lang="en-US" altLang="en-US" smtClean="0"/>
              <a:t>“Six-bag mix” recommended</a:t>
            </a:r>
          </a:p>
          <a:p>
            <a:r>
              <a:rPr lang="en-US" altLang="en-US" smtClean="0"/>
              <a:t>Composed of cement, sand, large aggregate, and water</a:t>
            </a:r>
          </a:p>
          <a:p>
            <a:r>
              <a:rPr lang="en-US" altLang="en-US" smtClean="0"/>
              <a:t>Work air pockets out by vibrating or tamping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Concrete Finishing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Screed is used to smooth the surface</a:t>
            </a:r>
          </a:p>
          <a:p>
            <a:r>
              <a:rPr lang="en-US" altLang="en-US" smtClean="0"/>
              <a:t>Float is used to embed large aggregate, remove imperfections, and consolidate mortar</a:t>
            </a:r>
          </a:p>
          <a:p>
            <a:r>
              <a:rPr lang="en-US" altLang="en-US" smtClean="0"/>
              <a:t>Trowel is used to develop a hard, smooth surface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Contraction Joints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smtClean="0"/>
              <a:t>Contraction joints are used to minimize and control cracking</a:t>
            </a:r>
          </a:p>
          <a:p>
            <a:r>
              <a:rPr lang="en-US" altLang="en-US" smtClean="0"/>
              <a:t>Place in line with interior columns</a:t>
            </a:r>
          </a:p>
          <a:p>
            <a:r>
              <a:rPr lang="en-US" altLang="en-US" smtClean="0"/>
              <a:t>Place at changes in width of slab</a:t>
            </a:r>
          </a:p>
          <a:p>
            <a:r>
              <a:rPr lang="en-US" altLang="en-US" smtClean="0"/>
              <a:t>Maximum spacing of joints is 20 feet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Floor Slabs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Concrete floor slab should be placed on 4" to 6" of compacted sand</a:t>
            </a:r>
          </a:p>
          <a:p>
            <a:r>
              <a:rPr lang="en-US" altLang="en-US" smtClean="0"/>
              <a:t>Slab thickness is 4" minimum</a:t>
            </a:r>
          </a:p>
          <a:p>
            <a:r>
              <a:rPr lang="en-US" altLang="en-US" smtClean="0"/>
              <a:t>Slabs should not be bonded to footings or columns</a:t>
            </a:r>
          </a:p>
          <a:p>
            <a:r>
              <a:rPr lang="en-US" altLang="en-US" smtClean="0"/>
              <a:t>1" thick sand cushion may be used to separate slab from footing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Concrete Blocks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4572000" cy="4724400"/>
          </a:xfrm>
        </p:spPr>
        <p:txBody>
          <a:bodyPr/>
          <a:lstStyle/>
          <a:p>
            <a:r>
              <a:rPr lang="en-US" altLang="en-US" smtClean="0"/>
              <a:t>Hollow concrete masonry units form exterior and interior walls</a:t>
            </a:r>
          </a:p>
          <a:p>
            <a:pPr lvl="1"/>
            <a:r>
              <a:rPr lang="en-US" altLang="en-US" smtClean="0"/>
              <a:t>Nominal size: </a:t>
            </a:r>
            <a:br>
              <a:rPr lang="en-US" altLang="en-US" smtClean="0"/>
            </a:br>
            <a:r>
              <a:rPr lang="en-US" altLang="en-US" smtClean="0"/>
              <a:t>8 × 8 × 16</a:t>
            </a:r>
          </a:p>
          <a:p>
            <a:pPr lvl="1"/>
            <a:r>
              <a:rPr lang="en-US" altLang="en-US" smtClean="0"/>
              <a:t>Actual size: 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mtClean="0"/>
              <a:t>	7-5/8" × 7-5/8" × 15-5/8" allows for 3/8" mortar joint</a:t>
            </a:r>
          </a:p>
        </p:txBody>
      </p:sp>
      <p:pic>
        <p:nvPicPr>
          <p:cNvPr id="136196" name="Picture 5" descr="17-4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2268538"/>
            <a:ext cx="4391025" cy="352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7" name="TextBox 5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Staking Out House Location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Site plan provides necessary dimensions</a:t>
            </a:r>
          </a:p>
          <a:p>
            <a:r>
              <a:rPr lang="en-US" altLang="en-US" smtClean="0"/>
              <a:t>Measuring tape, contractor’s level, and possibly a transit are required</a:t>
            </a:r>
          </a:p>
          <a:p>
            <a:r>
              <a:rPr lang="en-US" altLang="en-US" smtClean="0"/>
              <a:t>Locate each corner of house</a:t>
            </a:r>
          </a:p>
          <a:p>
            <a:r>
              <a:rPr lang="en-US" altLang="en-US" smtClean="0"/>
              <a:t>Use 9-12-15 unit method for square corners</a:t>
            </a:r>
          </a:p>
          <a:p>
            <a:r>
              <a:rPr lang="en-US" altLang="en-US" smtClean="0"/>
              <a:t>Check accuracy by diagonal measurement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Paving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Rigid paving system</a:t>
            </a:r>
          </a:p>
          <a:p>
            <a:pPr lvl="1"/>
            <a:r>
              <a:rPr lang="en-US" altLang="en-US" smtClean="0"/>
              <a:t>Compacted subgrade, base, reinforced concrete slab, mortar setting bed, pavers w/ mortars joints</a:t>
            </a:r>
          </a:p>
          <a:p>
            <a:r>
              <a:rPr lang="en-US" altLang="en-US" smtClean="0"/>
              <a:t>Flexible paving system</a:t>
            </a:r>
          </a:p>
          <a:p>
            <a:pPr lvl="1"/>
            <a:r>
              <a:rPr lang="en-US" altLang="en-US" smtClean="0"/>
              <a:t>Installed on compacted sand, crushed stone</a:t>
            </a:r>
          </a:p>
          <a:p>
            <a:pPr lvl="1"/>
            <a:r>
              <a:rPr lang="en-US" altLang="en-US" smtClean="0"/>
              <a:t>Rigid edge restraint prevents creep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Aptitudes and Abilities</a:t>
            </a:r>
          </a:p>
        </p:txBody>
      </p:sp>
      <p:sp>
        <p:nvSpPr>
          <p:cNvPr id="13824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Aptitude</a:t>
            </a:r>
          </a:p>
          <a:p>
            <a:pPr lvl="1"/>
            <a:r>
              <a:rPr lang="en-US" altLang="en-US" smtClean="0"/>
              <a:t>Natural talent</a:t>
            </a:r>
          </a:p>
          <a:p>
            <a:pPr lvl="1"/>
            <a:r>
              <a:rPr lang="en-US" altLang="en-US" smtClean="0"/>
              <a:t>Ability to learn something quickly and easily</a:t>
            </a:r>
          </a:p>
          <a:p>
            <a:r>
              <a:rPr lang="en-US" altLang="en-US" smtClean="0"/>
              <a:t>Ability</a:t>
            </a:r>
          </a:p>
          <a:p>
            <a:pPr lvl="1"/>
            <a:r>
              <a:rPr lang="en-US" altLang="en-US" smtClean="0"/>
              <a:t>Skill developed with practice</a:t>
            </a:r>
          </a:p>
        </p:txBody>
      </p:sp>
      <p:sp>
        <p:nvSpPr>
          <p:cNvPr id="13824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smtClean="0"/>
              <a:t>Employability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9-12-15 Unit Method</a:t>
            </a:r>
          </a:p>
        </p:txBody>
      </p:sp>
      <p:pic>
        <p:nvPicPr>
          <p:cNvPr id="92163" name="Content Placeholder 4" descr="17-02.t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0238" y="1828800"/>
            <a:ext cx="5338762" cy="4724400"/>
          </a:xfrm>
        </p:spPr>
      </p:pic>
      <p:sp>
        <p:nvSpPr>
          <p:cNvPr id="92164" name="TextBox 3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Batter Boards in Place</a:t>
            </a:r>
          </a:p>
        </p:txBody>
      </p:sp>
      <p:pic>
        <p:nvPicPr>
          <p:cNvPr id="93187" name="Content Placeholder 6" descr="17-04.t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2209800"/>
            <a:ext cx="8967788" cy="3694113"/>
          </a:xfrm>
        </p:spPr>
      </p:pic>
      <p:sp>
        <p:nvSpPr>
          <p:cNvPr id="93188" name="TextBox 3"/>
          <p:cNvSpPr txBox="1">
            <a:spLocks noChangeArrowheads="1"/>
          </p:cNvSpPr>
          <p:nvPr/>
        </p:nvSpPr>
        <p:spPr bwMode="auto">
          <a:xfrm>
            <a:off x="4572000" y="6400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Excavation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Top soil should be removed and saved</a:t>
            </a:r>
          </a:p>
          <a:p>
            <a:r>
              <a:rPr lang="en-US" altLang="en-US" smtClean="0"/>
              <a:t>Backhoe is generally used to excavate</a:t>
            </a:r>
          </a:p>
          <a:p>
            <a:r>
              <a:rPr lang="en-US" altLang="en-US" smtClean="0"/>
              <a:t>Excavation for footings should extend at least 6" into undisturbed earth and at least 6" below frost penetration</a:t>
            </a:r>
          </a:p>
          <a:p>
            <a:r>
              <a:rPr lang="en-US" altLang="en-US" smtClean="0"/>
              <a:t>No backfilling under footings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Excavation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Must be large enough to allow space to work on the foundation</a:t>
            </a:r>
          </a:p>
          <a:p>
            <a:r>
              <a:rPr lang="en-US" altLang="en-US" smtClean="0"/>
              <a:t>Excavation wall should slope away from bottom of the excavation</a:t>
            </a:r>
          </a:p>
          <a:p>
            <a:pPr lvl="1"/>
            <a:r>
              <a:rPr lang="en-US" altLang="en-US" smtClean="0"/>
              <a:t>Gentle slope in sandy soil</a:t>
            </a:r>
          </a:p>
          <a:p>
            <a:pPr lvl="1"/>
            <a:r>
              <a:rPr lang="en-US" altLang="en-US" smtClean="0"/>
              <a:t>Nearly vertical in clay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rch2018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bjecti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reen Arc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Employabil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Procedure 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Procedure Te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Procedure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1448</Words>
  <Application>Microsoft Office PowerPoint</Application>
  <PresentationFormat>On-screen Show (4:3)</PresentationFormat>
  <Paragraphs>289</Paragraphs>
  <Slides>51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51</vt:i4>
      </vt:variant>
    </vt:vector>
  </HeadingPairs>
  <TitlesOfParts>
    <vt:vector size="68" baseType="lpstr">
      <vt:lpstr>Arial</vt:lpstr>
      <vt:lpstr>Calibri</vt:lpstr>
      <vt:lpstr>Helvetica</vt:lpstr>
      <vt:lpstr>Palatino Linotype</vt:lpstr>
      <vt:lpstr>Symbol</vt:lpstr>
      <vt:lpstr>Symbol Std</vt:lpstr>
      <vt:lpstr>Tahoma</vt:lpstr>
      <vt:lpstr>Verdana</vt:lpstr>
      <vt:lpstr>Title Slide</vt:lpstr>
      <vt:lpstr>arch2018</vt:lpstr>
      <vt:lpstr>Objectives</vt:lpstr>
      <vt:lpstr>Content</vt:lpstr>
      <vt:lpstr>Green Arch</vt:lpstr>
      <vt:lpstr>Employability</vt:lpstr>
      <vt:lpstr>Procedure Red</vt:lpstr>
      <vt:lpstr>Procedure Teal</vt:lpstr>
      <vt:lpstr>Procedure Blue</vt:lpstr>
      <vt:lpstr>PowerPoint Presentation</vt:lpstr>
      <vt:lpstr>PowerPoint Presentation</vt:lpstr>
      <vt:lpstr>Objectives</vt:lpstr>
      <vt:lpstr>Objectives</vt:lpstr>
      <vt:lpstr>Staking Out House Location</vt:lpstr>
      <vt:lpstr>9-12-15 Unit Method</vt:lpstr>
      <vt:lpstr>Batter Boards in Place</vt:lpstr>
      <vt:lpstr>Excavation</vt:lpstr>
      <vt:lpstr>Excavation</vt:lpstr>
      <vt:lpstr>Footings</vt:lpstr>
      <vt:lpstr>Footing Specifications</vt:lpstr>
      <vt:lpstr>Fireplace and Chimney Footings</vt:lpstr>
      <vt:lpstr>Stepped Footing</vt:lpstr>
      <vt:lpstr>Foundation Walls</vt:lpstr>
      <vt:lpstr>Types of Foundation Walls</vt:lpstr>
      <vt:lpstr>T-Foundation Application</vt:lpstr>
      <vt:lpstr>Slab Foundations</vt:lpstr>
      <vt:lpstr>Stem Wall</vt:lpstr>
      <vt:lpstr>Slab Foundation Application</vt:lpstr>
      <vt:lpstr>Pier and Column Foundations</vt:lpstr>
      <vt:lpstr>Parts of a Pier Foundation</vt:lpstr>
      <vt:lpstr>Post (Column) Foundation</vt:lpstr>
      <vt:lpstr>Wood Foundations</vt:lpstr>
      <vt:lpstr>Wood Foundations</vt:lpstr>
      <vt:lpstr>Wood Foundation Construction</vt:lpstr>
      <vt:lpstr>Wood Foundation Construction</vt:lpstr>
      <vt:lpstr>Concrete and Masonry Basement Walls</vt:lpstr>
      <vt:lpstr>Pilasters</vt:lpstr>
      <vt:lpstr>Pilasters</vt:lpstr>
      <vt:lpstr>Wall Stiffeners</vt:lpstr>
      <vt:lpstr>Basement Wall Construction</vt:lpstr>
      <vt:lpstr>Basement Wall Construction</vt:lpstr>
      <vt:lpstr>Basement Wall Section</vt:lpstr>
      <vt:lpstr>Beams and Girders</vt:lpstr>
      <vt:lpstr>Structure Loads</vt:lpstr>
      <vt:lpstr>Weight Supported by Beam</vt:lpstr>
      <vt:lpstr>Load Assumptions</vt:lpstr>
      <vt:lpstr>Weight Calculations: Example</vt:lpstr>
      <vt:lpstr>Weight Calculations: Example</vt:lpstr>
      <vt:lpstr>Beam Calculations: Example</vt:lpstr>
      <vt:lpstr>Beam Calculations: Example</vt:lpstr>
      <vt:lpstr>Post Calculations: Example</vt:lpstr>
      <vt:lpstr>Lintels</vt:lpstr>
      <vt:lpstr>Types of Lintels</vt:lpstr>
      <vt:lpstr>Concrete</vt:lpstr>
      <vt:lpstr>Concrete Finishing</vt:lpstr>
      <vt:lpstr>Contraction Joints</vt:lpstr>
      <vt:lpstr>Floor Slabs</vt:lpstr>
      <vt:lpstr>Concrete Blocks</vt:lpstr>
      <vt:lpstr>Paving</vt:lpstr>
      <vt:lpstr>Aptitudes and Abilities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2013-07-12T14:39:22Z</dcterms:created>
  <dcterms:modified xsi:type="dcterms:W3CDTF">2017-09-17T23:33:33Z</dcterms:modified>
</cp:coreProperties>
</file>