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23" r:id="rId1"/>
    <p:sldMasterId id="2147484336" r:id="rId2"/>
    <p:sldMasterId id="2147484353" r:id="rId3"/>
    <p:sldMasterId id="2147484365" r:id="rId4"/>
    <p:sldMasterId id="2147484377" r:id="rId5"/>
    <p:sldMasterId id="2147484389" r:id="rId6"/>
    <p:sldMasterId id="2147484401" r:id="rId7"/>
    <p:sldMasterId id="2147484413" r:id="rId8"/>
    <p:sldMasterId id="2147484425" r:id="rId9"/>
  </p:sldMasterIdLst>
  <p:notesMasterIdLst>
    <p:notesMasterId r:id="rId61"/>
  </p:notesMasterIdLst>
  <p:handoutMasterIdLst>
    <p:handoutMasterId r:id="rId62"/>
  </p:handoutMasterIdLst>
  <p:sldIdLst>
    <p:sldId id="345" r:id="rId10"/>
    <p:sldId id="256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70" r:id="rId19"/>
    <p:sldId id="272" r:id="rId20"/>
    <p:sldId id="273" r:id="rId21"/>
    <p:sldId id="274" r:id="rId22"/>
    <p:sldId id="275" r:id="rId23"/>
    <p:sldId id="278" r:id="rId24"/>
    <p:sldId id="282" r:id="rId25"/>
    <p:sldId id="283" r:id="rId26"/>
    <p:sldId id="343" r:id="rId27"/>
    <p:sldId id="277" r:id="rId28"/>
    <p:sldId id="285" r:id="rId29"/>
    <p:sldId id="286" r:id="rId30"/>
    <p:sldId id="287" r:id="rId31"/>
    <p:sldId id="288" r:id="rId32"/>
    <p:sldId id="289" r:id="rId33"/>
    <p:sldId id="291" r:id="rId34"/>
    <p:sldId id="293" r:id="rId35"/>
    <p:sldId id="295" r:id="rId36"/>
    <p:sldId id="297" r:id="rId37"/>
    <p:sldId id="299" r:id="rId38"/>
    <p:sldId id="300" r:id="rId39"/>
    <p:sldId id="301" r:id="rId40"/>
    <p:sldId id="303" r:id="rId41"/>
    <p:sldId id="308" r:id="rId42"/>
    <p:sldId id="311" r:id="rId43"/>
    <p:sldId id="312" r:id="rId44"/>
    <p:sldId id="314" r:id="rId45"/>
    <p:sldId id="315" r:id="rId46"/>
    <p:sldId id="316" r:id="rId47"/>
    <p:sldId id="318" r:id="rId48"/>
    <p:sldId id="319" r:id="rId49"/>
    <p:sldId id="320" r:id="rId50"/>
    <p:sldId id="321" r:id="rId51"/>
    <p:sldId id="323" r:id="rId52"/>
    <p:sldId id="324" r:id="rId53"/>
    <p:sldId id="325" r:id="rId54"/>
    <p:sldId id="327" r:id="rId55"/>
    <p:sldId id="328" r:id="rId56"/>
    <p:sldId id="330" r:id="rId57"/>
    <p:sldId id="334" r:id="rId58"/>
    <p:sldId id="340" r:id="rId59"/>
    <p:sldId id="344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F1172C-40FB-4F1F-B06E-062F39272896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49F10F-1C10-453B-8555-AA9E5B91AB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8DC19B-D122-471F-92A5-AB47115CD927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A5B4B75-7884-4F73-BBF7-43BDA9E47E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20FDD0-987E-4A8F-989A-2767285110C5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BB569B-E5D6-4040-AB32-867142A888DD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607BE1-FCB8-4892-BE1D-4EB8E071BE58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22F004-B71B-4444-85D2-16EE71908EAD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3E42B3-B2C1-4A0A-AD24-308E45DD0DA3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DD0F80-C901-49B4-986C-0E89C94193FE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FD48EC-5EF4-477A-A54F-8FE8E43E1F49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5A8EB0-B47E-48FB-B5F1-576D627C6E4B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400555-C540-40A9-840C-C6CA8F4A3360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79A3BA-8E33-4C4D-AA3B-E86570972425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4E6736-2CF5-4C53-9F25-F4F557D35141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C1E800-FACD-4B0C-8A10-E802D18E1A2E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6DDD43-6E79-4332-BA60-4CBF59042555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BD28E0-0280-4E62-863E-9523E156C5D0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504D26-BE68-41F2-84F6-7A6032ABA781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ACF6FD-2D1B-4527-B40B-6E025CFEC709}" type="slidenum">
              <a:rPr lang="en-US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7818B9-81AC-4796-9FDE-9F065520BD7A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C346A1-3C7F-47F1-820C-E4CBE8D45871}" type="slidenum">
              <a:rPr lang="en-US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4021EC-6985-4A16-A21C-0F5129B74799}" type="slidenum">
              <a:rPr lang="en-US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8A53D4-0FC9-4FDA-80EB-FAF90D938005}" type="slidenum">
              <a:rPr lang="en-US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CDA81A-2674-48C4-A764-5394399AFE2C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60FE16-3F0D-41E3-BF58-143D6A41C054}" type="slidenum">
              <a:rPr lang="en-US" altLang="en-US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226A04-8CC5-4920-A293-54D0461CE64C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7CF3D3-C727-495B-ADAE-F5C40C6D05A0}" type="slidenum">
              <a:rPr lang="en-US" altLang="en-US"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162AA2-3394-4FC3-ACEA-6156185BDC53}" type="slidenum">
              <a:rPr lang="en-US" altLang="en-US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03D52-B4AC-4ECF-B953-DDF3E15B98F7}" type="slidenum">
              <a:rPr lang="en-US" altLang="en-US"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FD9EE0-42B6-4BF6-8DD2-2CB58B214D46}" type="slidenum">
              <a:rPr lang="en-US" altLang="en-US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2599AC-722F-40BC-9516-B2D77C96DF90}" type="slidenum">
              <a:rPr lang="en-US" altLang="en-US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AE7A9C-3D13-46CF-BA0C-E9D2AC64A935}" type="slidenum">
              <a:rPr lang="en-US" altLang="en-US"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584F1D-7CD9-425C-8B82-89F86BB4E497}" type="slidenum">
              <a:rPr lang="en-US" altLang="en-US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8CF245-0D20-4176-A84F-0533893394C3}" type="slidenum">
              <a:rPr lang="en-US" altLang="en-US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F802F8-7757-4D77-96E0-24B5013628EA}" type="slidenum">
              <a:rPr lang="en-US" altLang="en-US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7B7CD1-645E-493C-8E6B-AAC31A0E1777}" type="slidenum">
              <a:rPr lang="en-US" altLang="en-US"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808F0D-F51E-4D3A-A3C8-E509A91B63C8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A1B2EA-D039-4E08-B986-FA6152A973FB}" type="slidenum">
              <a:rPr lang="en-US" altLang="en-US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1F39DB-9320-4AA6-AE0F-1C3CBC174FDE}" type="slidenum">
              <a:rPr lang="en-US" altLang="en-US"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BB1767-337D-48DF-BB14-3E872F4045B2}" type="slidenum">
              <a:rPr lang="en-US" altLang="en-US">
                <a:latin typeface="Calibri" panose="020F0502020204030204" pitchFamily="34" charset="0"/>
              </a:rPr>
              <a:pPr eaLnBrk="1" hangingPunct="1"/>
              <a:t>43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C21B14-DBD7-4257-9F6F-0FEB71A67E38}" type="slidenum">
              <a:rPr lang="en-US" altLang="en-US">
                <a:latin typeface="Calibri" panose="020F0502020204030204" pitchFamily="34" charset="0"/>
              </a:rPr>
              <a:pPr eaLnBrk="1" hangingPunct="1"/>
              <a:t>44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AA13AB-1A75-44A8-BAC0-002F844C0224}" type="slidenum">
              <a:rPr lang="en-US" altLang="en-US"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F9C5E2-E217-41C6-B363-D6A8DB7AA16A}" type="slidenum">
              <a:rPr lang="en-US" altLang="en-US"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8AA821-9070-4E38-923C-2D238490D161}" type="slidenum">
              <a:rPr lang="en-US" altLang="en-US"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DA7431-AE59-4960-B0C3-C4151C501F51}" type="slidenum">
              <a:rPr lang="en-US" altLang="en-US">
                <a:latin typeface="Calibri" panose="020F0502020204030204" pitchFamily="34" charset="0"/>
              </a:rPr>
              <a:pPr eaLnBrk="1" hangingPunct="1"/>
              <a:t>48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304275-9A2B-47FA-8841-36D3846EAE6E}" type="slidenum">
              <a:rPr lang="en-US" altLang="en-US">
                <a:latin typeface="Calibri" panose="020F0502020204030204" pitchFamily="34" charset="0"/>
              </a:rPr>
              <a:pPr eaLnBrk="1" hangingPunct="1"/>
              <a:t>49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E57EF6-51D7-4882-8642-218593BFCC16}" type="slidenum">
              <a:rPr lang="en-US" altLang="en-US">
                <a:latin typeface="Calibri" panose="020F0502020204030204" pitchFamily="34" charset="0"/>
              </a:rPr>
              <a:pPr eaLnBrk="1" hangingPunct="1"/>
              <a:t>50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1748A8-9F27-4227-95D5-F646C995A030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E9D6B0-A08A-47A3-9FE8-43AFAEACA485}" type="slidenum">
              <a:rPr lang="en-US" altLang="en-US">
                <a:latin typeface="Calibri" panose="020F0502020204030204" pitchFamily="34" charset="0"/>
              </a:rPr>
              <a:pPr eaLnBrk="1" hangingPunct="1"/>
              <a:t>51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575D0F-FD4C-4599-A039-C8F7150E4EFF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C641DB-6352-4C7A-A53A-D685F5138F3C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4E94D1-F231-4C20-9A9D-851A9DC496EC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A28BDB-6AE9-4FDD-A2B7-208B017CFFD0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9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84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77D509-9134-4DB3-B90E-6781C864076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1314B65-0400-4995-9C66-CD8D0588C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2850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342BAB-0EE9-47B3-9170-E2A84B3BD04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268307-48E8-42D4-A610-0956D1433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5798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A55B8C-4732-4A7E-AE0C-2237469C109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51C688-01A9-456F-A254-57C3E56AD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7442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CCB185-10CE-4965-A898-7FFC241AA0F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685541-2B53-44BE-AABC-1A00D82F6D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9251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5B8DA7-9463-49FD-B0E2-C44883FBA7F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CC12F4-8D9A-467E-B443-E7F855F39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5051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9DD227-C5EF-4FA8-BBD6-1A3434399A8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E341B1-9C4D-4E43-B051-A59E4A544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3331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9E8A16-962A-425E-A5CA-9F48071103F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B06FCF-6767-41BA-B90E-2A0DDB1C2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71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320E89-06C8-417E-9E27-E5214B16046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2CB2FC-931A-4155-AACB-16035BBF5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7916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B5C88B-4E58-4F10-95C7-FC7860B07E9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B0C1F9-1F91-411F-A6B3-33F965CA6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1345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EA1BD3-E9D0-4244-88E4-8CE2DA541CA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23F413-CB9D-43CA-AD9B-E5892D108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60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3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0707" y="1526958"/>
            <a:ext cx="3000642" cy="245025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15000" b="1" i="0" spc="-800" baseline="0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0112" y="4003829"/>
            <a:ext cx="7341832" cy="1997475"/>
          </a:xfrm>
          <a:prstGeom prst="rect">
            <a:avLst/>
          </a:prstGeom>
        </p:spPr>
        <p:txBody>
          <a:bodyPr anchor="ctr"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 rot="16200000">
            <a:off x="4100398" y="-790111"/>
            <a:ext cx="721261" cy="3596936"/>
          </a:xfrm>
          <a:prstGeom prst="rect">
            <a:avLst/>
          </a:prstGeom>
        </p:spPr>
        <p:txBody>
          <a:bodyPr vert="vert" lIns="0" anchor="ctr">
            <a:noAutofit/>
          </a:bodyPr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7D5039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710726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02" y="541538"/>
            <a:ext cx="5459762" cy="6747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>
                <a:solidFill>
                  <a:srgbClr val="153E8E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3" y="1296140"/>
            <a:ext cx="8540317" cy="527333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 pitchFamily="34" charset="0"/>
                <a:cs typeface="Arial" pitchFamily="34" charset="0"/>
              </a:defRPr>
            </a:lvl1pPr>
            <a:lvl2pPr>
              <a:defRPr sz="2600">
                <a:latin typeface="Helvetica" pitchFamily="34" charset="0"/>
                <a:cs typeface="Arial" pitchFamily="34" charset="0"/>
              </a:defRPr>
            </a:lvl2pPr>
            <a:lvl3pPr>
              <a:defRPr>
                <a:latin typeface="Helvetica" pitchFamily="34" charset="0"/>
                <a:cs typeface="Arial" pitchFamily="34" charset="0"/>
              </a:defRPr>
            </a:lvl3pPr>
            <a:lvl4pPr>
              <a:defRPr>
                <a:latin typeface="Helvetica" pitchFamily="34" charset="0"/>
                <a:cs typeface="Arial" pitchFamily="34" charset="0"/>
              </a:defRPr>
            </a:lvl4pPr>
            <a:lvl5pPr>
              <a:defRPr>
                <a:latin typeface="Helvetic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284085" y="559294"/>
            <a:ext cx="1402672" cy="6569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500" b="1" i="1">
                <a:solidFill>
                  <a:srgbClr val="008C5B"/>
                </a:solidFill>
                <a:latin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70750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280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5867400" cy="19050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8500" b="1" spc="30" baseline="0"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8200" y="3581400"/>
            <a:ext cx="6324600" cy="2514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0" spc="3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842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918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1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6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36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8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633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165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371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9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12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25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12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03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5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868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696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94738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25BE11-32AD-482C-910E-6F0A013BA39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C334A0-0D5E-4193-8024-14CD962B8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558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042212-952C-464B-9F80-5BCD7E7FEB7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26802F-417E-48C8-9073-4DFDB61DD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17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EF50D8-8855-4177-90F8-51F6B4039BE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FE2748-0C30-49D7-833F-133CE61AB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63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65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0C6136-37C8-4C2A-98D4-5EBCCAE8C39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CA94AB-3FA6-4C2C-8635-15682B5A0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508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5B5B4E-10E2-4161-A617-7ECDFD55D65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DEF052-B02A-48FB-8B46-68715D010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678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DDA2AE-8EDC-487A-B792-156C2F8BAE5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23AD8D-B8BF-4795-9042-373DED1131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777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AACA53-9C60-414D-A3BD-E7DC112EC65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C6A906-C1EB-454C-B3B4-F49557B1D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0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D94F38-C6FB-4CB6-A287-86A8F86B7F8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5A12D7-B3CE-499C-BB62-282B1960A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571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5E3DDC-EA04-412D-AABA-E8994DDE56A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917031-1E7D-4A45-AC94-ACF564232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85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32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05AA8B-4BC0-4C17-BE38-271D013080A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211ED3-277C-4FE6-92B3-6B9BDAC11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521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2A1B60-5687-40EA-AB13-69089F457B3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838199-279E-4D2E-9B9F-D13825F78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421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51CE43-D3A5-4172-A591-F4EE5358275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E33C2F-1434-40E6-AA95-FB0CA8B29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833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9CA6D4-7161-46E4-9560-6DA0B40112C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0C793F-2E21-4FBE-8D26-2953A1953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088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9226E4-A9F2-42E9-A7EF-1A275A7E9B1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30B409-E708-4B9A-A5BC-42B5BBE53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013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BDFB3D-45FE-4683-B123-DD414144075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FBCD33-2452-4B34-B9E0-E32754368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101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B6884F-6AE8-43DA-A815-9F1294DF514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FF9684-60C3-4816-B2E8-6E4C007BB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855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8D7078-74A1-47DF-9C51-14902A31FFE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CBBE85-CF49-4243-9FCA-064F46521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235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E7A6DD-018F-4A69-A777-56FD9767115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782920-9965-49FD-A945-2D8A7A123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871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A8C6A8-D47D-42BA-BE50-72F1EA3DA63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FF1AB3-9CDA-4640-865D-36A5867C1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10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36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34850F-4199-479C-BC6A-4F85E757FEC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496BCD-31CD-4DBB-9EF6-95C0984DC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523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A0275D-05BD-4B1D-8EA2-468F2A67826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DBA8ED-6B4D-4D51-9A63-9CDF09EE8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057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4E5C64-E8CB-424C-88C5-263507DD573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CA08C0-34EF-4B22-B475-D2B5F3DB1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343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E02788-6BDE-40B4-8E7C-B35B8BB6A90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D24B04-1417-41B6-ABF8-C13D212D5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22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1EBE9F-6858-4903-8BAE-7EB73224516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6FCAE1-14C3-4F2E-9569-0322845C6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034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947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7772400" cy="6858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5AA5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4984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4A7E22-8C76-4FFA-9D0D-9F49B977FA6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73DB5F-401A-4D0E-B943-28B0ADE52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891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5AE670-A9FF-4765-95BB-5A122972221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A15E8D3-C2AD-4CA9-BF94-362BC7E91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3861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E497A3-8E49-4605-8F2A-ED1D2B95E4E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14B5A4-832A-40AF-BC9E-DCCB84F90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273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31D097-5FDF-4AF2-A21D-AC3B97C5F8B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501C1A-CBEE-40DF-AD87-DCCE46FD5B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38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35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99D34B-D46A-471A-B21B-9FA78B9814E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7D17EF5-71E3-49AB-9240-D1B55CA62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165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C19ACE-A459-43A4-BA65-26899D1D50C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0BF8E6-480E-4D11-B4AF-10F19AABA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185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ED539A-8A71-4233-B81B-AEBDB0A9A74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182A8BC-FBAE-48F1-BED6-B00B12C57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539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3A6390-B9A4-47E2-8DEB-78AA232917A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C6A24A-1DC8-48D2-80AA-778123508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4187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CF0610-9C08-47B4-A206-D6038CF4393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EF3CDB-6060-4548-823B-A4915F3F7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5012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C2EC92-3BEF-4D5D-BBF6-6952E5F964B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8FD191-9D67-4DE8-A7D4-6BFACAB32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1579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C3D23E-5B38-447F-B4B6-64BB00DFFD7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905CBB-D689-41CF-87DD-CF8BF3422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388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947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52400" y="228600"/>
            <a:ext cx="7772400" cy="6858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29ABE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440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B2C349-EEA0-4131-B01D-00ACC63F077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455AB8E-1AB7-473B-95C9-4981E1113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9949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3CC706-5BA9-40A1-A437-47F3B031444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3A59DC-ED65-4455-BA0E-CF2EF963F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24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3702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294DD5-831E-450A-97CA-A05D7F1261E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7A1A68-E048-4119-BDF4-0F8C2FB82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055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C2B80A-850D-40E4-BA2A-1A022F24A1C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5804C5-4878-41E4-9D64-E01746EE4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578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B1EAEE-8EBA-4B4A-9248-E06970E0DA9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733562-66C7-41A3-8121-155C50C4E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5271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E7C0BC-C132-450A-96F2-EB18F7C6385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DACF5E-D554-468D-9BF6-52B9FB757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13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832974-6282-4551-A01E-3594C400F24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E02C5C5-DA33-44FB-905A-12EFF8650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2967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D90013-ECC0-4D15-B668-A2B949200BF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DB0CB65-7758-42F7-9BD2-44351F819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3419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F9A87F-781A-4F33-813C-4CCD51DF169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24B117-4399-4121-B0BD-B48BD9265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4302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7665FC-37FF-4A38-8DF9-365588C64A8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695333-FFB9-403D-8348-8B308E79C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6480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01B683-4D32-4C63-B13A-746DF5A5D03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61F3F9-D921-48B5-A248-5BCA1BF49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9814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FC169-8256-4F25-81BA-E791103B7EF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6C7F7E-9692-46A5-B5EA-8F7DCD14B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11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659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1BF271-2D17-4044-A389-0DD5B46D243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6EE2C4-8E22-4D11-8481-F4FC97B29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1976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CB82D5-3208-46FA-896E-E31168690B1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C67776-6A66-48FB-A51B-D15457F86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8652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729A38-934B-4571-9847-2EC34E6450A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2D5B01-F420-4E80-A78D-0E5A91309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9097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5B4345-68D6-49A4-A8D3-2BC7E265F43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20EBA7-53BC-4CFE-A913-1176F0F3F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365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7B3AB3-A5E6-4DF1-BF68-A5075D735A8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B73CBE-D887-4802-A65B-402B738E1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1779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72685B-C91C-4537-8378-886F15E81CB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504769-2947-48F9-85B0-86BA7A102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8046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112BC1-BC62-413C-B49C-34A0448EE10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BD753F-9243-4917-BFA2-1D4B17DBB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0169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8659CE-56D4-4EF3-B633-6B69867D169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61F09D-8FE0-44B2-AAD1-3C1109951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3282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B421A9-29DC-4F7C-BA1F-DA511947E41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E6F598-AE4F-494E-B573-67355CD9B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5756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DBDE0C-3711-404F-9F78-AEAED6AE604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575DF5-5520-4DE3-9D40-9F094AAB7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11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7654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30CB68-2DF6-46EC-B037-7C5D42AB38A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BC6FC1F-9FE2-45EC-B77E-5289C46A9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9595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5FAAA6-61F8-4967-97BB-CC86CBE21CF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0AEB47-30B2-4127-B3A5-DBF0270FA2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7307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46F98F-3185-44E5-AA4B-6DC749A2449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463DD3-F2C9-42EC-872A-45CE4327AD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4596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E105B5-0A37-4E92-A2A5-A448E8B61B9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307BB1-60B1-4A82-B1FA-1AFD3A518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9431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9C7D48-B366-45EF-87A7-67D118C7C79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A89FA86-A484-4BBB-94E9-8FAA70D56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3335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48865D-DDB0-4948-BC46-B58671762D8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0C4F6C-7A2C-47AA-B9C4-879205081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4334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3CF03F-6B37-40AE-ACCC-9F44200E631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0D34EA5-7934-45C6-8BD6-C78ADD03C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8493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0E8C52-43A9-4D3F-8492-BFEA4A2E2B0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AFB179-258C-419D-8E52-A170580D9D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6872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4143D6-94AD-40D0-99F2-5F806D0134C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E140B8-56AF-4A01-A7E8-E9F1103FD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3162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FF63C-3521-4BD5-9E4B-9ECA07A84FF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2D80D7-E875-410A-80BA-7A23A51B1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91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  <p:sldLayoutId id="2147484529" r:id="rId12"/>
    <p:sldLayoutId id="2147484548" r:id="rId13"/>
    <p:sldLayoutId id="2147484549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  <p:sldLayoutId id="2147484542" r:id="rId13"/>
    <p:sldLayoutId id="2147484543" r:id="rId14"/>
    <p:sldLayoutId id="2147484544" r:id="rId15"/>
    <p:sldLayoutId id="2147484550" r:id="rId16"/>
    <p:sldLayoutId id="2147484551" r:id="rId1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3810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192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45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b="1" kern="1200">
          <a:solidFill>
            <a:srgbClr val="29ABE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143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94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46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  <p:sldLayoutId id="214748458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 i="1" kern="1200">
          <a:solidFill>
            <a:schemeClr val="bg1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143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94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47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 i="1" kern="1200">
          <a:solidFill>
            <a:schemeClr val="bg1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rgbClr val="D2232A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rgbClr val="5AA595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rgbClr val="29ABE2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Balloon Framing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Wall studs rest directly on the sill plate</a:t>
            </a:r>
          </a:p>
          <a:p>
            <a:r>
              <a:rPr lang="en-US" altLang="en-US" smtClean="0"/>
              <a:t>Each floor “hangs” from the studs</a:t>
            </a:r>
          </a:p>
          <a:p>
            <a:r>
              <a:rPr lang="en-US" altLang="en-US" smtClean="0"/>
              <a:t>Advantages: Small potential shrinkage, good vertical stability</a:t>
            </a:r>
          </a:p>
          <a:p>
            <a:r>
              <a:rPr lang="en-US" altLang="en-US" smtClean="0"/>
              <a:t>Disadvantages: Less safe work surface, need to add firestops</a:t>
            </a:r>
          </a:p>
          <a:p>
            <a:r>
              <a:rPr lang="en-US" altLang="en-US" smtClean="0"/>
              <a:t>Two types of sill construction: Solid (standard) or </a:t>
            </a:r>
            <a:br>
              <a:rPr lang="en-US" altLang="en-US" smtClean="0"/>
            </a:br>
            <a:r>
              <a:rPr lang="en-US" altLang="en-US" smtClean="0"/>
              <a:t>T-sill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Solid (Standard) Sill Construction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Studs nailed directly to sill and joists</a:t>
            </a:r>
          </a:p>
          <a:p>
            <a:r>
              <a:rPr lang="en-US" altLang="en-US" smtClean="0"/>
              <a:t>No header used</a:t>
            </a:r>
          </a:p>
        </p:txBody>
      </p:sp>
      <p:pic>
        <p:nvPicPr>
          <p:cNvPr id="96260" name="Picture 6" descr="18-04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048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T-sill Construction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Header rests on sill</a:t>
            </a:r>
          </a:p>
          <a:p>
            <a:r>
              <a:rPr lang="en-US" altLang="en-US" smtClean="0"/>
              <a:t>Serves as firestop</a:t>
            </a:r>
          </a:p>
          <a:p>
            <a:r>
              <a:rPr lang="en-US" altLang="en-US" smtClean="0"/>
              <a:t>Studs rest on sill</a:t>
            </a:r>
          </a:p>
          <a:p>
            <a:r>
              <a:rPr lang="en-US" altLang="en-US" smtClean="0"/>
              <a:t>Nailed to header </a:t>
            </a:r>
            <a:br>
              <a:rPr lang="en-US" altLang="en-US" smtClean="0"/>
            </a:br>
            <a:r>
              <a:rPr lang="en-US" altLang="en-US" smtClean="0"/>
              <a:t>and to sill plate</a:t>
            </a:r>
          </a:p>
        </p:txBody>
      </p:sp>
      <p:pic>
        <p:nvPicPr>
          <p:cNvPr id="97284" name="Picture 5" descr="18-04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46482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Box 5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Balloon Framing</a:t>
            </a:r>
          </a:p>
        </p:txBody>
      </p:sp>
      <p:sp>
        <p:nvSpPr>
          <p:cNvPr id="98307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altLang="en-US" smtClean="0"/>
              <a:t>First and second floor construction</a:t>
            </a:r>
          </a:p>
          <a:p>
            <a:r>
              <a:rPr lang="en-US" altLang="en-US" smtClean="0"/>
              <a:t>Joists supported by a ribbon and nailed to studs on second floor level</a:t>
            </a:r>
          </a:p>
        </p:txBody>
      </p:sp>
      <p:pic>
        <p:nvPicPr>
          <p:cNvPr id="98308" name="Picture 6" descr="18-05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1966913"/>
            <a:ext cx="4471987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Box 5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Joists and Beams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Joists</a:t>
            </a:r>
            <a:r>
              <a:rPr lang="en-US" altLang="en-US" smtClean="0">
                <a:solidFill>
                  <a:schemeClr val="hlink"/>
                </a:solidFill>
              </a:rPr>
              <a:t> </a:t>
            </a:r>
            <a:r>
              <a:rPr lang="en-US" altLang="en-US" smtClean="0"/>
              <a:t>provide support for floor</a:t>
            </a:r>
          </a:p>
          <a:p>
            <a:r>
              <a:rPr lang="en-US" altLang="en-US" smtClean="0"/>
              <a:t>Usually made from southern yellow pine, fir, larch, hemlock, or spruce</a:t>
            </a:r>
          </a:p>
          <a:p>
            <a:r>
              <a:rPr lang="en-US" altLang="en-US" smtClean="0"/>
              <a:t>Engineered wood and metal joists also available</a:t>
            </a:r>
          </a:p>
          <a:p>
            <a:r>
              <a:rPr lang="en-US" altLang="en-US" smtClean="0"/>
              <a:t>Floor joists range in size from 2 x 6 to 2 x 12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a Span Data Table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Select species of wood to be used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Select appropriate live load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Determine lumber grade to be used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Scan the lumber grade row and note maximum spans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Select joist size and spacing that will support desired live load and dead load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Span Data: Example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Span is 14'-0; Number 1 dense southern pine</a:t>
            </a:r>
          </a:p>
          <a:p>
            <a:r>
              <a:rPr lang="en-US" altLang="en-US" smtClean="0"/>
              <a:t>Live load is 30 pounds per square foot</a:t>
            </a:r>
          </a:p>
          <a:p>
            <a:r>
              <a:rPr lang="en-US" altLang="en-US" smtClean="0"/>
              <a:t>Chart shows following choices:</a:t>
            </a:r>
          </a:p>
          <a:p>
            <a:pPr lvl="1"/>
            <a:r>
              <a:rPr lang="en-US" altLang="en-US" smtClean="0"/>
              <a:t>2 x 8 joists 12"OC or 16"OC</a:t>
            </a:r>
          </a:p>
          <a:p>
            <a:pPr lvl="1"/>
            <a:r>
              <a:rPr lang="en-US" altLang="en-US" smtClean="0"/>
              <a:t>2 x 10 joists 12"OC, 16"OC, or 24"OC</a:t>
            </a:r>
          </a:p>
          <a:p>
            <a:pPr lvl="1"/>
            <a:r>
              <a:rPr lang="en-US" altLang="en-US" smtClean="0"/>
              <a:t>2 x 12 joists 12"OC, 16"OC, or 24"OC</a:t>
            </a:r>
          </a:p>
          <a:p>
            <a:r>
              <a:rPr lang="en-US" altLang="en-US" smtClean="0"/>
              <a:t>Best selection: 2 x 8 joists, 16"OC, will span up to 14'-5"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Steel Floor Joists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Depths typically 6" to 12" </a:t>
            </a:r>
          </a:p>
          <a:p>
            <a:r>
              <a:rPr lang="en-US" altLang="en-US" smtClean="0"/>
              <a:t>Thicknesses from 0.033" to 0.097"</a:t>
            </a:r>
          </a:p>
          <a:p>
            <a:r>
              <a:rPr lang="en-US" altLang="en-US" smtClean="0"/>
              <a:t>Common spacing 24"OC, but other spacing also used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Engineered Floor Joists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Sustainable alternative to solid wood joists</a:t>
            </a:r>
          </a:p>
          <a:p>
            <a:r>
              <a:rPr lang="en-US" altLang="en-US" smtClean="0"/>
              <a:t>Can be made from wood chips and other wood products formerly considered waste</a:t>
            </a:r>
          </a:p>
          <a:p>
            <a:r>
              <a:rPr lang="en-US" altLang="en-US" smtClean="0"/>
              <a:t>Stronger, and can span longer distances than solid wood joists</a:t>
            </a:r>
          </a:p>
          <a:p>
            <a:r>
              <a:rPr lang="en-US" altLang="en-US" smtClean="0"/>
              <a:t>Fewer joists needed to meet building codes</a:t>
            </a:r>
          </a:p>
        </p:txBody>
      </p:sp>
      <p:sp>
        <p:nvSpPr>
          <p:cNvPr id="103428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mtClean="0"/>
              <a:t>Green Architecture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Joists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Size based on span, load, species and grade of wood, and joist spacing</a:t>
            </a:r>
          </a:p>
          <a:p>
            <a:pPr lvl="1"/>
            <a:r>
              <a:rPr lang="en-US" altLang="en-US" smtClean="0"/>
              <a:t>When using metal joists, consider gauge of metal instead of species and grade of lumber</a:t>
            </a:r>
          </a:p>
          <a:p>
            <a:r>
              <a:rPr lang="en-US" altLang="en-US" smtClean="0"/>
              <a:t>Spaced 12", 16", or 24"OC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ubtitle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Chapter 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Sill and Floor Construction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Beams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When span too great for unsupported joists, beam or load-bearing wall reduces span</a:t>
            </a:r>
          </a:p>
          <a:p>
            <a:r>
              <a:rPr lang="en-US" altLang="en-US" smtClean="0"/>
              <a:t>Beam can be solid timber, built-up, or metal S- or W-beam</a:t>
            </a:r>
          </a:p>
          <a:p>
            <a:r>
              <a:rPr lang="en-US" altLang="en-US" smtClean="0"/>
              <a:t>Load-bearing walls may be concrete block, cast concrete, or frame construction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Supporting Floor Joists with Beams</a:t>
            </a:r>
          </a:p>
        </p:txBody>
      </p:sp>
      <p:pic>
        <p:nvPicPr>
          <p:cNvPr id="106499" name="Picture 5" descr="18-09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828800"/>
            <a:ext cx="330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Supporting Partition Walls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Partition walls that run parallel to floor joists require added support</a:t>
            </a:r>
          </a:p>
        </p:txBody>
      </p:sp>
      <p:pic>
        <p:nvPicPr>
          <p:cNvPr id="107524" name="Picture 4" descr="18-10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69215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 descr="18-1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22563"/>
            <a:ext cx="495300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Openings in Floor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Openings in the floor for stairs and chimneys required double joist framing</a:t>
            </a:r>
          </a:p>
        </p:txBody>
      </p:sp>
      <p:sp>
        <p:nvSpPr>
          <p:cNvPr id="108549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Cross Bridging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6783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Stiffens floor, spreads load over broader area</a:t>
            </a:r>
          </a:p>
          <a:p>
            <a:r>
              <a:rPr lang="en-US" altLang="en-US" smtClean="0"/>
              <a:t>Bridging boards or metal bridging are used</a:t>
            </a:r>
          </a:p>
        </p:txBody>
      </p:sp>
      <p:pic>
        <p:nvPicPr>
          <p:cNvPr id="109572" name="Picture 5" descr="18-1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95588"/>
            <a:ext cx="4370388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Floor Trusses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Rigid frameworks support loads over spans</a:t>
            </a:r>
          </a:p>
          <a:p>
            <a:r>
              <a:rPr lang="en-US" altLang="en-US" smtClean="0"/>
              <a:t>Used in place of floor joists in residential construction</a:t>
            </a:r>
          </a:p>
          <a:p>
            <a:r>
              <a:rPr lang="en-US" altLang="en-US" smtClean="0"/>
              <a:t>Consist of top chord, bottom chord, and web</a:t>
            </a:r>
          </a:p>
          <a:p>
            <a:pPr lvl="1"/>
            <a:r>
              <a:rPr lang="en-US" altLang="en-US" smtClean="0"/>
              <a:t>Chords are horizontal flanges on top and bottom of truss</a:t>
            </a:r>
          </a:p>
          <a:p>
            <a:pPr lvl="1"/>
            <a:r>
              <a:rPr lang="en-US" altLang="en-US" smtClean="0"/>
              <a:t>Web is truss framework between the chords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Engineered Floor Trusses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Designed using computers</a:t>
            </a:r>
          </a:p>
          <a:p>
            <a:r>
              <a:rPr lang="en-US" altLang="en-US" smtClean="0"/>
              <a:t>Usually fabricated from 2 x 4 or 2 x 6 lumber and spaced 24"OC</a:t>
            </a:r>
          </a:p>
          <a:p>
            <a:r>
              <a:rPr lang="en-US" altLang="en-US" smtClean="0"/>
              <a:t>Have built-in cambers</a:t>
            </a:r>
          </a:p>
          <a:p>
            <a:r>
              <a:rPr lang="en-US" altLang="en-US" smtClean="0"/>
              <a:t>Stress-graded lumber reduces material used</a:t>
            </a:r>
          </a:p>
          <a:p>
            <a:r>
              <a:rPr lang="en-US" altLang="en-US" smtClean="0"/>
              <a:t>Webs may be metal or wood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Subfloor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Affixed to top of floor joists</a:t>
            </a:r>
          </a:p>
          <a:p>
            <a:r>
              <a:rPr lang="en-US" altLang="en-US" smtClean="0"/>
              <a:t>Provides surface for underlayment</a:t>
            </a:r>
          </a:p>
          <a:p>
            <a:r>
              <a:rPr lang="en-US" altLang="en-US" smtClean="0"/>
              <a:t>Made from plywood, tongue-and-groove boards, common boards, and other panel products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Installing Subfloor Panels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Joist spacing must be accurate</a:t>
            </a:r>
          </a:p>
          <a:p>
            <a:r>
              <a:rPr lang="en-US" altLang="en-US" smtClean="0"/>
              <a:t>All panel edges must be supported</a:t>
            </a:r>
          </a:p>
        </p:txBody>
      </p:sp>
      <p:pic>
        <p:nvPicPr>
          <p:cNvPr id="113668" name="Picture 6" descr="18-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2425"/>
            <a:ext cx="5313363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Cantilevered (Overhanging) Joists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Section of floor projects beyond a lower level</a:t>
            </a:r>
          </a:p>
          <a:p>
            <a:r>
              <a:rPr lang="en-US" altLang="en-US" smtClean="0"/>
              <a:t>When floor joists run perpendicular to cantilevered section, longer joists form cantilever</a:t>
            </a:r>
          </a:p>
          <a:p>
            <a:r>
              <a:rPr lang="en-US" altLang="en-US" smtClean="0"/>
              <a:t>When joists are parallel to overhanging area, cantilevered joists are required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Describe the components of a floor system.</a:t>
            </a:r>
          </a:p>
          <a:p>
            <a:r>
              <a:rPr lang="en-US" altLang="en-US" smtClean="0"/>
              <a:t>Explain the difference between platform and balloon framing.</a:t>
            </a:r>
          </a:p>
          <a:p>
            <a:r>
              <a:rPr lang="en-US" altLang="en-US" smtClean="0"/>
              <a:t>Determine proper joist sizes using a typical span data chart.</a:t>
            </a:r>
          </a:p>
          <a:p>
            <a:r>
              <a:rPr lang="en-US" altLang="en-US" smtClean="0"/>
              <a:t>Plan the appropriate floor support using joists or trusses for a structure.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Cantilevered Joists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Joists should extend inside the structure twice the distance they overhang</a:t>
            </a:r>
          </a:p>
        </p:txBody>
      </p:sp>
      <p:pic>
        <p:nvPicPr>
          <p:cNvPr id="115716" name="Picture 5" descr="18-19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0025"/>
            <a:ext cx="52578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Framing Under Slate or Tile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Requires substantial base</a:t>
            </a:r>
          </a:p>
          <a:p>
            <a:r>
              <a:rPr lang="en-US" altLang="en-US" smtClean="0"/>
              <a:t>Concrete base needs lowered floor framing</a:t>
            </a:r>
          </a:p>
          <a:p>
            <a:r>
              <a:rPr lang="en-US" altLang="en-US" smtClean="0"/>
              <a:t>Smaller size joists reduce space between joists</a:t>
            </a:r>
          </a:p>
          <a:p>
            <a:r>
              <a:rPr lang="en-US" altLang="en-US" smtClean="0"/>
              <a:t>Beams under section used to support added weight</a:t>
            </a:r>
          </a:p>
          <a:p>
            <a:r>
              <a:rPr lang="en-US" altLang="en-US" smtClean="0"/>
              <a:t>Cement mortar mix used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Engineered Wood Products (EWPs)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/>
              <a:t>Combine wood veneers, fibers with adhesives to form beams, headers, joists, and panels</a:t>
            </a:r>
          </a:p>
          <a:p>
            <a:r>
              <a:rPr lang="en-US" altLang="en-US" smtClean="0"/>
              <a:t>Advantages: High quality and consistency; no knots, checks, warps; 8% to 12% moisture content; design flexibility</a:t>
            </a:r>
          </a:p>
          <a:p>
            <a:r>
              <a:rPr lang="en-US" altLang="en-US" smtClean="0"/>
              <a:t>Disadvantage: Lack of industry standards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Oriented Strand Board (OSB)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Made from long strands of wood and resin</a:t>
            </a:r>
          </a:p>
          <a:p>
            <a:r>
              <a:rPr lang="en-US" altLang="en-US" smtClean="0"/>
              <a:t>Aspen is preferred wood</a:t>
            </a:r>
          </a:p>
          <a:p>
            <a:r>
              <a:rPr lang="en-US" altLang="en-US" smtClean="0"/>
              <a:t>Advantages:</a:t>
            </a:r>
          </a:p>
          <a:p>
            <a:pPr lvl="1"/>
            <a:r>
              <a:rPr lang="en-US" altLang="en-US" smtClean="0"/>
              <a:t>Less expensive than plywood</a:t>
            </a:r>
          </a:p>
          <a:p>
            <a:pPr lvl="1"/>
            <a:r>
              <a:rPr lang="en-US" altLang="en-US" smtClean="0"/>
              <a:t>Unique appearance</a:t>
            </a:r>
          </a:p>
          <a:p>
            <a:r>
              <a:rPr lang="en-US" altLang="en-US" smtClean="0"/>
              <a:t>Disadvantages:</a:t>
            </a:r>
          </a:p>
          <a:p>
            <a:pPr lvl="1"/>
            <a:r>
              <a:rPr lang="en-US" altLang="en-US" smtClean="0"/>
              <a:t>Subject to swelling</a:t>
            </a:r>
          </a:p>
          <a:p>
            <a:pPr lvl="1"/>
            <a:r>
              <a:rPr lang="en-US" altLang="en-US" smtClean="0"/>
              <a:t>Not designed for exposure to elements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Oriented Strand Board (OSB)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Made in panel sizes, typically 4' x 8'</a:t>
            </a:r>
          </a:p>
          <a:p>
            <a:r>
              <a:rPr lang="en-US" altLang="en-US" smtClean="0"/>
              <a:t>Available in sizes up to 8' x 24'</a:t>
            </a:r>
          </a:p>
          <a:p>
            <a:r>
              <a:rPr lang="en-US" altLang="en-US" smtClean="0"/>
              <a:t>1/8" space along edges prevents buckling</a:t>
            </a:r>
          </a:p>
          <a:p>
            <a:r>
              <a:rPr lang="en-US" altLang="en-US" smtClean="0"/>
              <a:t>Use same nailing schedules used on plywood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Parallel Strand Lumber (PSL)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Made from thin strands of wood</a:t>
            </a:r>
          </a:p>
          <a:p>
            <a:r>
              <a:rPr lang="en-US" altLang="en-US" smtClean="0"/>
              <a:t>Used for beams, columns, headers</a:t>
            </a:r>
          </a:p>
          <a:p>
            <a:r>
              <a:rPr lang="en-US" altLang="en-US" smtClean="0"/>
              <a:t>High strength and span capacity</a:t>
            </a:r>
          </a:p>
          <a:p>
            <a:r>
              <a:rPr lang="en-US" altLang="en-US" smtClean="0"/>
              <a:t>Low moisture content eliminates shrinking and checking</a:t>
            </a:r>
          </a:p>
          <a:p>
            <a:r>
              <a:rPr lang="en-US" altLang="en-US" smtClean="0"/>
              <a:t>Large billets, 11" x 17", formed and then sawed to specific sizes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Parallel Strand Lumber (PSL)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Advantages:</a:t>
            </a:r>
          </a:p>
          <a:p>
            <a:pPr lvl="1"/>
            <a:r>
              <a:rPr lang="en-US" altLang="en-US" smtClean="0"/>
              <a:t>Strong</a:t>
            </a:r>
          </a:p>
          <a:p>
            <a:pPr lvl="1"/>
            <a:r>
              <a:rPr lang="en-US" altLang="en-US" smtClean="0"/>
              <a:t>Longer spans create more design flexibility</a:t>
            </a:r>
          </a:p>
          <a:p>
            <a:r>
              <a:rPr lang="en-US" altLang="en-US" smtClean="0"/>
              <a:t>Disadvantages:</a:t>
            </a:r>
          </a:p>
          <a:p>
            <a:pPr lvl="1"/>
            <a:r>
              <a:rPr lang="en-US" altLang="en-US" smtClean="0"/>
              <a:t>Engineered connections required for side-loading multiple-ply beam</a:t>
            </a:r>
          </a:p>
          <a:p>
            <a:pPr lvl="1"/>
            <a:r>
              <a:rPr lang="en-US" altLang="en-US" smtClean="0"/>
              <a:t>Should not be drilled or notched</a:t>
            </a:r>
          </a:p>
          <a:p>
            <a:pPr lvl="1"/>
            <a:r>
              <a:rPr lang="en-US" altLang="en-US" smtClean="0"/>
              <a:t>Must be stored on site to prevent swelling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Parallel Strand Lumber (PSL)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altLang="en-US" smtClean="0"/>
              <a:t>Widths from 1-3/4" to 7"</a:t>
            </a:r>
          </a:p>
          <a:p>
            <a:r>
              <a:rPr lang="en-US" altLang="en-US" smtClean="0"/>
              <a:t>Two plies of 2-11/16" members match typical 5-1/2" wall</a:t>
            </a:r>
          </a:p>
          <a:p>
            <a:r>
              <a:rPr lang="en-US" altLang="en-US" smtClean="0"/>
              <a:t>Lengths up to 66'</a:t>
            </a:r>
          </a:p>
          <a:p>
            <a:r>
              <a:rPr lang="en-US" altLang="en-US" smtClean="0"/>
              <a:t>Eliminates need for built-up beams</a:t>
            </a:r>
          </a:p>
        </p:txBody>
      </p:sp>
      <p:pic>
        <p:nvPicPr>
          <p:cNvPr id="122884" name="Picture 6" descr="18-25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4464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TextBox 6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Alpine Structures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Laminated Veneer Lumber (LVL)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Veneers stacked parallel to each other</a:t>
            </a:r>
          </a:p>
          <a:p>
            <a:r>
              <a:rPr lang="en-US" altLang="en-US" smtClean="0"/>
              <a:t>Used for headers, beams, joists, columns, and flanges for wood I-beams</a:t>
            </a:r>
          </a:p>
          <a:p>
            <a:r>
              <a:rPr lang="en-US" altLang="en-US" smtClean="0"/>
              <a:t>All plies parallel to provide maximum strength</a:t>
            </a:r>
          </a:p>
          <a:p>
            <a:r>
              <a:rPr lang="en-US" altLang="en-US" smtClean="0"/>
              <a:t>Woods of choice are southern yellow pine and Douglas fir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Laminated Veneer Lumber (LVL)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Advantages:</a:t>
            </a:r>
          </a:p>
          <a:p>
            <a:pPr lvl="1"/>
            <a:r>
              <a:rPr lang="en-US" altLang="en-US" smtClean="0"/>
              <a:t>High strength allows long spans</a:t>
            </a:r>
          </a:p>
          <a:p>
            <a:pPr lvl="1"/>
            <a:r>
              <a:rPr lang="en-US" altLang="en-US" smtClean="0"/>
              <a:t>Can be built-up on site to form larger members</a:t>
            </a:r>
          </a:p>
          <a:p>
            <a:r>
              <a:rPr lang="en-US" altLang="en-US" smtClean="0"/>
              <a:t>Disadvantages:</a:t>
            </a:r>
          </a:p>
          <a:p>
            <a:pPr lvl="1"/>
            <a:r>
              <a:rPr lang="en-US" altLang="en-US" smtClean="0"/>
              <a:t>More expensive than solid lumber</a:t>
            </a:r>
          </a:p>
          <a:p>
            <a:pPr lvl="1"/>
            <a:r>
              <a:rPr lang="en-US" altLang="en-US" smtClean="0"/>
              <a:t>Lower moisture content than solid lumber</a:t>
            </a:r>
          </a:p>
          <a:p>
            <a:pPr lvl="1"/>
            <a:r>
              <a:rPr lang="en-US" altLang="en-US" smtClean="0"/>
              <a:t>Must be sized for specific load conditions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Select the appropriate engineered wood products for specific applications in residential construction.</a:t>
            </a:r>
          </a:p>
          <a:p>
            <a:r>
              <a:rPr lang="en-US" altLang="en-US" smtClean="0"/>
              <a:t>Explain the principles of post and beam construction.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Laminated Veneer Lumber (LVL)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1-3/4" billet most common</a:t>
            </a:r>
          </a:p>
          <a:p>
            <a:r>
              <a:rPr lang="en-US" altLang="en-US" smtClean="0"/>
              <a:t>Use individually for joists or combined to form headers or beams</a:t>
            </a:r>
          </a:p>
          <a:p>
            <a:r>
              <a:rPr lang="en-US" altLang="en-US" smtClean="0"/>
              <a:t>Depths from 5-1/2" to 18", lengths up to 66'</a:t>
            </a:r>
          </a:p>
          <a:p>
            <a:r>
              <a:rPr lang="en-US" altLang="en-US" smtClean="0"/>
              <a:t>Should not be mixed with solid lumber in same floor assembly</a:t>
            </a:r>
          </a:p>
          <a:p>
            <a:r>
              <a:rPr lang="en-US" altLang="en-US" smtClean="0"/>
              <a:t>Beams should not be drilled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Glue-Laminated Lumber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Also called glulam beams </a:t>
            </a:r>
          </a:p>
          <a:p>
            <a:r>
              <a:rPr lang="en-US" altLang="en-US" smtClean="0"/>
              <a:t>1x or 2x lumber glued in stacks to desired shape and size</a:t>
            </a:r>
          </a:p>
          <a:p>
            <a:pPr lvl="1"/>
            <a:r>
              <a:rPr lang="en-US" altLang="en-US" smtClean="0"/>
              <a:t>Virtually any length or depth can be produced</a:t>
            </a:r>
          </a:p>
          <a:p>
            <a:r>
              <a:rPr lang="en-US" altLang="en-US" smtClean="0"/>
              <a:t>Manufactured to national standard</a:t>
            </a:r>
          </a:p>
          <a:p>
            <a:r>
              <a:rPr lang="en-US" altLang="en-US" smtClean="0"/>
              <a:t>Grades available: Framing, industrial, architectural, premium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Glue-Laminated Lumber</a:t>
            </a:r>
          </a:p>
        </p:txBody>
      </p:sp>
      <p:pic>
        <p:nvPicPr>
          <p:cNvPr id="128003" name="Picture 4" descr="18-27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68575"/>
            <a:ext cx="88201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The Engineered Wood Association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Glue-Laminated Lumber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Advantages:</a:t>
            </a:r>
          </a:p>
          <a:p>
            <a:pPr lvl="1"/>
            <a:r>
              <a:rPr lang="en-US" altLang="en-US" smtClean="0"/>
              <a:t>High strength</a:t>
            </a:r>
          </a:p>
          <a:p>
            <a:pPr lvl="1"/>
            <a:r>
              <a:rPr lang="en-US" altLang="en-US" smtClean="0"/>
              <a:t>Available either straight or cambered</a:t>
            </a:r>
          </a:p>
          <a:p>
            <a:pPr lvl="1"/>
            <a:r>
              <a:rPr lang="en-US" altLang="en-US" smtClean="0"/>
              <a:t>Dimensionally stable and attractive</a:t>
            </a:r>
          </a:p>
          <a:p>
            <a:r>
              <a:rPr lang="en-US" altLang="en-US" smtClean="0"/>
              <a:t>Disadvantages:</a:t>
            </a:r>
          </a:p>
          <a:p>
            <a:pPr lvl="1"/>
            <a:r>
              <a:rPr lang="en-US" altLang="en-US" smtClean="0"/>
              <a:t>Expensive</a:t>
            </a:r>
          </a:p>
          <a:p>
            <a:pPr lvl="1"/>
            <a:r>
              <a:rPr lang="en-US" altLang="en-US" smtClean="0"/>
              <a:t>Requires special handling and storage</a:t>
            </a:r>
          </a:p>
          <a:p>
            <a:pPr lvl="1"/>
            <a:r>
              <a:rPr lang="en-US" altLang="en-US" smtClean="0"/>
              <a:t>Requires special equipment to handle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Installation of Glue-Laminated Lumber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Technical support generally required</a:t>
            </a:r>
          </a:p>
          <a:p>
            <a:r>
              <a:rPr lang="en-US" altLang="en-US" smtClean="0"/>
              <a:t>Manufacturers provide span charts, installation details, technical assistance</a:t>
            </a:r>
          </a:p>
          <a:p>
            <a:r>
              <a:rPr lang="en-US" altLang="en-US" smtClean="0"/>
              <a:t>Special connectors required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Wood I-Joists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2 x 4 machined-stressed lumber or LVL</a:t>
            </a:r>
          </a:p>
          <a:p>
            <a:r>
              <a:rPr lang="en-US" altLang="en-US" smtClean="0"/>
              <a:t>Webs usually made from 3/8" OSB</a:t>
            </a:r>
          </a:p>
          <a:p>
            <a:r>
              <a:rPr lang="en-US" altLang="en-US" smtClean="0"/>
              <a:t>Variety of flange widths, depths, lengths</a:t>
            </a:r>
          </a:p>
        </p:txBody>
      </p:sp>
      <p:pic>
        <p:nvPicPr>
          <p:cNvPr id="131076" name="Picture 5" descr="18-2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1925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Boise Cascade Corporation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Wood I-Joists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Advantages:</a:t>
            </a:r>
          </a:p>
          <a:p>
            <a:pPr lvl="1"/>
            <a:r>
              <a:rPr lang="en-US" altLang="en-US" smtClean="0"/>
              <a:t>Speed of construction</a:t>
            </a:r>
          </a:p>
          <a:p>
            <a:pPr lvl="1"/>
            <a:r>
              <a:rPr lang="en-US" altLang="en-US" smtClean="0"/>
              <a:t>Knockout holes for plumbing and electrical cable</a:t>
            </a:r>
          </a:p>
          <a:p>
            <a:pPr lvl="1"/>
            <a:r>
              <a:rPr lang="en-US" altLang="en-US" smtClean="0"/>
              <a:t>Dimensionally stable and straight</a:t>
            </a:r>
          </a:p>
          <a:p>
            <a:r>
              <a:rPr lang="en-US" altLang="en-US" smtClean="0"/>
              <a:t>Disadvantages:</a:t>
            </a:r>
          </a:p>
          <a:p>
            <a:pPr lvl="1"/>
            <a:r>
              <a:rPr lang="en-US" altLang="en-US" smtClean="0"/>
              <a:t>Require more effort to cut</a:t>
            </a:r>
          </a:p>
          <a:p>
            <a:pPr lvl="1"/>
            <a:r>
              <a:rPr lang="en-US" altLang="en-US" smtClean="0"/>
              <a:t>Not universally accepted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Wood I-Joists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Installation similar to traditional floor joists or rafters</a:t>
            </a:r>
          </a:p>
          <a:p>
            <a:r>
              <a:rPr lang="en-US" altLang="en-US" smtClean="0"/>
              <a:t>Should not be mixed with solid lumber in same assembly</a:t>
            </a:r>
          </a:p>
          <a:p>
            <a:r>
              <a:rPr lang="en-US" altLang="en-US" smtClean="0"/>
              <a:t>Web stiffeners or blocks normally used at bearing points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 and Beam Construction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Posts, beams, and planks as framing members</a:t>
            </a:r>
          </a:p>
          <a:p>
            <a:pPr>
              <a:buClr>
                <a:schemeClr val="tx1"/>
              </a:buClr>
            </a:pPr>
            <a:r>
              <a:rPr lang="en-US" altLang="en-US" smtClean="0"/>
              <a:t>Spaced farther apart than conventional framing members</a:t>
            </a:r>
          </a:p>
          <a:p>
            <a:r>
              <a:rPr lang="en-US" altLang="en-US" smtClean="0"/>
              <a:t>Posts carry most weight</a:t>
            </a:r>
          </a:p>
          <a:p>
            <a:r>
              <a:rPr lang="en-US" altLang="en-US" smtClean="0"/>
              <a:t>Curtain walls allow for wide glass, no headers</a:t>
            </a:r>
          </a:p>
          <a:p>
            <a:r>
              <a:rPr lang="en-US" altLang="en-US" smtClean="0"/>
              <a:t>Foundation is continuous wall or series of piers on which each post is located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 and Beam Construction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Check local codes for post size requirements</a:t>
            </a:r>
          </a:p>
          <a:p>
            <a:r>
              <a:rPr lang="en-US" altLang="en-US" smtClean="0"/>
              <a:t>Beam types include solid, laminated, steel-reinforced, plywood box</a:t>
            </a:r>
          </a:p>
          <a:p>
            <a:r>
              <a:rPr lang="en-US" altLang="en-US" smtClean="0"/>
              <a:t>Spacing and span determined by size and type of materials and load to be supported</a:t>
            </a:r>
          </a:p>
          <a:p>
            <a:r>
              <a:rPr lang="en-US" altLang="en-US" smtClean="0"/>
              <a:t>Beam placement systems include longitudinal method and transverse method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Framing methods vary from one section of the country to another</a:t>
            </a:r>
          </a:p>
          <a:p>
            <a:r>
              <a:rPr lang="en-US" altLang="en-US" smtClean="0"/>
              <a:t>Two basic types of floor framing are platform framing and balloon framing</a:t>
            </a:r>
            <a:endParaRPr lang="en-US" altLang="en-US" u="sng" smtClean="0"/>
          </a:p>
          <a:p>
            <a:pPr lvl="1"/>
            <a:r>
              <a:rPr lang="en-US" altLang="en-US" smtClean="0"/>
              <a:t>Use plates, joists, and studs</a:t>
            </a:r>
          </a:p>
          <a:p>
            <a:r>
              <a:rPr lang="en-US" altLang="en-US" smtClean="0"/>
              <a:t>Post and beam construction is used for walls and floors</a:t>
            </a:r>
          </a:p>
          <a:p>
            <a:endParaRPr lang="en-US" altLang="en-US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 and Beam Construction</a:t>
            </a:r>
          </a:p>
        </p:txBody>
      </p:sp>
      <p:sp>
        <p:nvSpPr>
          <p:cNvPr id="1361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Metal fasteners used </a:t>
            </a:r>
            <a:br>
              <a:rPr lang="en-US" altLang="en-US" smtClean="0"/>
            </a:br>
            <a:r>
              <a:rPr lang="en-US" altLang="en-US" smtClean="0"/>
              <a:t>to connect large beam</a:t>
            </a:r>
            <a:br>
              <a:rPr lang="en-US" altLang="en-US" smtClean="0"/>
            </a:br>
            <a:r>
              <a:rPr lang="en-US" altLang="en-US" smtClean="0"/>
              <a:t>segments</a:t>
            </a:r>
          </a:p>
        </p:txBody>
      </p:sp>
      <p:pic>
        <p:nvPicPr>
          <p:cNvPr id="136196" name="Picture 5" descr="18-35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190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TextBox 5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Respecting Diversity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Characteristics that vary from person to person is known as diversity</a:t>
            </a:r>
            <a:endParaRPr lang="en-US" altLang="en-US" i="1" smtClean="0"/>
          </a:p>
          <a:p>
            <a:r>
              <a:rPr lang="en-US" altLang="en-US" smtClean="0"/>
              <a:t>Being able to work with a diverse group is an important job skill</a:t>
            </a:r>
          </a:p>
          <a:p>
            <a:r>
              <a:rPr lang="en-US" altLang="en-US" smtClean="0"/>
              <a:t>Getting to know those who differ from us makes us less likely to subject others to generalizations or preconceived biases we may have </a:t>
            </a:r>
          </a:p>
        </p:txBody>
      </p:sp>
      <p:sp>
        <p:nvSpPr>
          <p:cNvPr id="137220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mtClean="0"/>
              <a:t>Employability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Platform Framing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Floor joists form platform on which walls rest</a:t>
            </a:r>
          </a:p>
          <a:p>
            <a:pPr lvl="1"/>
            <a:r>
              <a:rPr lang="en-US" altLang="en-US" smtClean="0"/>
              <a:t>Another platform rests on top of walls when there is a second story</a:t>
            </a:r>
          </a:p>
          <a:p>
            <a:r>
              <a:rPr lang="en-US" altLang="en-US" smtClean="0"/>
              <a:t>Advantages include:</a:t>
            </a:r>
          </a:p>
          <a:p>
            <a:pPr lvl="1"/>
            <a:r>
              <a:rPr lang="en-US" altLang="en-US" smtClean="0"/>
              <a:t>Easy and fast to construct</a:t>
            </a:r>
          </a:p>
          <a:p>
            <a:pPr lvl="1"/>
            <a:r>
              <a:rPr lang="en-US" altLang="en-US" smtClean="0"/>
              <a:t>Shrinkage is uniform</a:t>
            </a:r>
          </a:p>
          <a:p>
            <a:pPr lvl="1"/>
            <a:r>
              <a:rPr lang="en-US" altLang="en-US" smtClean="0"/>
              <a:t>Platform provides a firestop between floors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Platform Framing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sill is starting point in constructing a floor</a:t>
            </a:r>
          </a:p>
          <a:p>
            <a:pPr lvl="1"/>
            <a:r>
              <a:rPr lang="en-US" altLang="en-US" smtClean="0"/>
              <a:t>Lowest member of structure’s frame</a:t>
            </a:r>
          </a:p>
          <a:p>
            <a:pPr lvl="1"/>
            <a:r>
              <a:rPr lang="en-US" altLang="en-US" smtClean="0"/>
              <a:t>Rests on foundation</a:t>
            </a:r>
          </a:p>
          <a:p>
            <a:pPr lvl="1"/>
            <a:r>
              <a:rPr lang="en-US" altLang="en-US" smtClean="0"/>
              <a:t>Supports floor joists or studs</a:t>
            </a:r>
          </a:p>
          <a:p>
            <a:pPr lvl="1"/>
            <a:r>
              <a:rPr lang="en-US" altLang="en-US" smtClean="0"/>
              <a:t>Generally 2 x 6 lumber</a:t>
            </a:r>
          </a:p>
          <a:p>
            <a:pPr lvl="1"/>
            <a:r>
              <a:rPr lang="en-US" altLang="en-US" smtClean="0"/>
              <a:t>Box sill construction generally used in platform framing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Platform Framing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754563"/>
          </a:xfrm>
        </p:spPr>
        <p:txBody>
          <a:bodyPr/>
          <a:lstStyle/>
          <a:p>
            <a:r>
              <a:rPr lang="en-US" altLang="en-US" smtClean="0"/>
              <a:t>Box sill construction</a:t>
            </a:r>
          </a:p>
        </p:txBody>
      </p:sp>
      <p:pic>
        <p:nvPicPr>
          <p:cNvPr id="93188" name="Picture 4" descr="18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2825"/>
            <a:ext cx="4878388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Platform Framing</a:t>
            </a:r>
          </a:p>
        </p:txBody>
      </p:sp>
      <p:sp>
        <p:nvSpPr>
          <p:cNvPr id="9421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81000" y="1828800"/>
            <a:ext cx="5638800" cy="4525963"/>
          </a:xfrm>
        </p:spPr>
        <p:txBody>
          <a:bodyPr/>
          <a:lstStyle/>
          <a:p>
            <a:r>
              <a:rPr lang="en-US" altLang="en-US" smtClean="0"/>
              <a:t>Box sill construction</a:t>
            </a:r>
          </a:p>
          <a:p>
            <a:r>
              <a:rPr lang="en-US" altLang="en-US" smtClean="0"/>
              <a:t>Detail of first and second floor</a:t>
            </a:r>
          </a:p>
        </p:txBody>
      </p:sp>
      <p:pic>
        <p:nvPicPr>
          <p:cNvPr id="94212" name="Picture 6" descr="18-0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362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Box 5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h2018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Ar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mployabil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rocedure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rocedure T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rocedure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1658</Words>
  <Application>Microsoft Office PowerPoint</Application>
  <PresentationFormat>On-screen Show (4:3)</PresentationFormat>
  <Paragraphs>302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Arial</vt:lpstr>
      <vt:lpstr>Calibri</vt:lpstr>
      <vt:lpstr>Helvetica</vt:lpstr>
      <vt:lpstr>Palatino Linotype</vt:lpstr>
      <vt:lpstr>Tahoma</vt:lpstr>
      <vt:lpstr>Verdana</vt:lpstr>
      <vt:lpstr>Title Slide</vt:lpstr>
      <vt:lpstr>arch2018</vt:lpstr>
      <vt:lpstr>Objectives</vt:lpstr>
      <vt:lpstr>Content</vt:lpstr>
      <vt:lpstr>Green Arch</vt:lpstr>
      <vt:lpstr>Employability</vt:lpstr>
      <vt:lpstr>Procedure Red</vt:lpstr>
      <vt:lpstr>Procedure Teal</vt:lpstr>
      <vt:lpstr>Procedure Blue</vt:lpstr>
      <vt:lpstr>PowerPoint Presentation</vt:lpstr>
      <vt:lpstr>PowerPoint Presentation</vt:lpstr>
      <vt:lpstr>Objectives</vt:lpstr>
      <vt:lpstr>Objectives</vt:lpstr>
      <vt:lpstr>Introduction</vt:lpstr>
      <vt:lpstr>Platform Framing</vt:lpstr>
      <vt:lpstr>Platform Framing</vt:lpstr>
      <vt:lpstr>Platform Framing</vt:lpstr>
      <vt:lpstr>Platform Framing</vt:lpstr>
      <vt:lpstr>Balloon Framing</vt:lpstr>
      <vt:lpstr>Solid (Standard) Sill Construction</vt:lpstr>
      <vt:lpstr>T-sill Construction</vt:lpstr>
      <vt:lpstr>Balloon Framing</vt:lpstr>
      <vt:lpstr>Joists and Beams</vt:lpstr>
      <vt:lpstr>Using a Span Data Table</vt:lpstr>
      <vt:lpstr>Span Data: Example</vt:lpstr>
      <vt:lpstr>Steel Floor Joists</vt:lpstr>
      <vt:lpstr>Engineered Floor Joists</vt:lpstr>
      <vt:lpstr>Joists</vt:lpstr>
      <vt:lpstr>Beams</vt:lpstr>
      <vt:lpstr>Supporting Floor Joists with Beams</vt:lpstr>
      <vt:lpstr>Supporting Partition Walls</vt:lpstr>
      <vt:lpstr>Openings in Floor</vt:lpstr>
      <vt:lpstr>Cross Bridging</vt:lpstr>
      <vt:lpstr>Floor Trusses</vt:lpstr>
      <vt:lpstr>Engineered Floor Trusses</vt:lpstr>
      <vt:lpstr>Subfloor</vt:lpstr>
      <vt:lpstr>Installing Subfloor Panels</vt:lpstr>
      <vt:lpstr>Cantilevered (Overhanging) Joists</vt:lpstr>
      <vt:lpstr>Cantilevered Joists</vt:lpstr>
      <vt:lpstr>Framing Under Slate or Tile</vt:lpstr>
      <vt:lpstr>Engineered Wood Products (EWPs)</vt:lpstr>
      <vt:lpstr>Oriented Strand Board (OSB)</vt:lpstr>
      <vt:lpstr>Oriented Strand Board (OSB)</vt:lpstr>
      <vt:lpstr>Parallel Strand Lumber (PSL)</vt:lpstr>
      <vt:lpstr>Parallel Strand Lumber (PSL)</vt:lpstr>
      <vt:lpstr>Parallel Strand Lumber (PSL)</vt:lpstr>
      <vt:lpstr>Laminated Veneer Lumber (LVL)</vt:lpstr>
      <vt:lpstr>Laminated Veneer Lumber (LVL)</vt:lpstr>
      <vt:lpstr>Laminated Veneer Lumber (LVL)</vt:lpstr>
      <vt:lpstr>Glue-Laminated Lumber</vt:lpstr>
      <vt:lpstr>Glue-Laminated Lumber</vt:lpstr>
      <vt:lpstr>Glue-Laminated Lumber</vt:lpstr>
      <vt:lpstr>Installation of Glue-Laminated Lumber</vt:lpstr>
      <vt:lpstr>Wood I-Joists</vt:lpstr>
      <vt:lpstr>Wood I-Joists</vt:lpstr>
      <vt:lpstr>Wood I-Joists</vt:lpstr>
      <vt:lpstr>Post and Beam Construction</vt:lpstr>
      <vt:lpstr>Post and Beam Construction</vt:lpstr>
      <vt:lpstr>Post and Beam Construction</vt:lpstr>
      <vt:lpstr>Respecting Diversity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2013-07-12T15:03:30Z</dcterms:created>
  <dcterms:modified xsi:type="dcterms:W3CDTF">2017-09-17T23:34:03Z</dcterms:modified>
</cp:coreProperties>
</file>