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97" r:id="rId1"/>
    <p:sldMasterId id="2147484210" r:id="rId2"/>
    <p:sldMasterId id="2147484227" r:id="rId3"/>
    <p:sldMasterId id="2147484239" r:id="rId4"/>
    <p:sldMasterId id="2147484251" r:id="rId5"/>
    <p:sldMasterId id="2147484263" r:id="rId6"/>
    <p:sldMasterId id="2147484275" r:id="rId7"/>
    <p:sldMasterId id="2147484287" r:id="rId8"/>
    <p:sldMasterId id="2147484299" r:id="rId9"/>
  </p:sldMasterIdLst>
  <p:notesMasterIdLst>
    <p:notesMasterId r:id="rId61"/>
  </p:notesMasterIdLst>
  <p:handoutMasterIdLst>
    <p:handoutMasterId r:id="rId62"/>
  </p:handoutMasterIdLst>
  <p:sldIdLst>
    <p:sldId id="373" r:id="rId10"/>
    <p:sldId id="256" r:id="rId11"/>
    <p:sldId id="260" r:id="rId12"/>
    <p:sldId id="261" r:id="rId13"/>
    <p:sldId id="265" r:id="rId14"/>
    <p:sldId id="267" r:id="rId15"/>
    <p:sldId id="270" r:id="rId16"/>
    <p:sldId id="367" r:id="rId17"/>
    <p:sldId id="368" r:id="rId18"/>
    <p:sldId id="374" r:id="rId19"/>
    <p:sldId id="370" r:id="rId20"/>
    <p:sldId id="371" r:id="rId21"/>
    <p:sldId id="285" r:id="rId22"/>
    <p:sldId id="286" r:id="rId23"/>
    <p:sldId id="287" r:id="rId24"/>
    <p:sldId id="289" r:id="rId25"/>
    <p:sldId id="291" r:id="rId26"/>
    <p:sldId id="281" r:id="rId27"/>
    <p:sldId id="283" r:id="rId28"/>
    <p:sldId id="297" r:id="rId29"/>
    <p:sldId id="298" r:id="rId30"/>
    <p:sldId id="299" r:id="rId31"/>
    <p:sldId id="300" r:id="rId32"/>
    <p:sldId id="301" r:id="rId33"/>
    <p:sldId id="305" r:id="rId34"/>
    <p:sldId id="309" r:id="rId35"/>
    <p:sldId id="310" r:id="rId36"/>
    <p:sldId id="311" r:id="rId37"/>
    <p:sldId id="312" r:id="rId38"/>
    <p:sldId id="313" r:id="rId39"/>
    <p:sldId id="316" r:id="rId40"/>
    <p:sldId id="318" r:id="rId41"/>
    <p:sldId id="320" r:id="rId42"/>
    <p:sldId id="321" r:id="rId43"/>
    <p:sldId id="324" r:id="rId44"/>
    <p:sldId id="325" r:id="rId45"/>
    <p:sldId id="327" r:id="rId46"/>
    <p:sldId id="366" r:id="rId47"/>
    <p:sldId id="329" r:id="rId48"/>
    <p:sldId id="337" r:id="rId49"/>
    <p:sldId id="343" r:id="rId50"/>
    <p:sldId id="344" r:id="rId51"/>
    <p:sldId id="347" r:id="rId52"/>
    <p:sldId id="351" r:id="rId53"/>
    <p:sldId id="354" r:id="rId54"/>
    <p:sldId id="355" r:id="rId55"/>
    <p:sldId id="358" r:id="rId56"/>
    <p:sldId id="361" r:id="rId57"/>
    <p:sldId id="364" r:id="rId58"/>
    <p:sldId id="372" r:id="rId59"/>
    <p:sldId id="36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768E68-3843-4D41-9BA1-BD571A71EF1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89AB00-8A72-425D-9307-74C14A1190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495BA8-8764-4FFF-86D0-F665E3FCC697}" type="datetimeFigureOut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2815560-C653-488C-A8E3-C465DE23EC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14EB9-21D8-4416-88A7-BE535DEDC7D5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C57953-2F5B-4931-868C-7927085A297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22380-F9A3-45AE-B12B-C518D03BC02A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F461D-35E4-4F7D-A295-BE6F5CD346E3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CA6E09-9BA7-4AE8-AEB6-C12ED8DC177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7B2B0D-2589-4D6F-B927-DE744F77E70F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D44AF-B746-4BCE-A69A-394DA00732B0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92F307-7F67-42BB-8D7D-A789E0C835D5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490DB-2D39-4F30-8D8B-9E9C2F8FDCE2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28303-6EEE-4E99-A02A-66F33C347601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98D938-83C8-4192-8A78-042E115A4120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3A04D5-E19C-41F7-95F5-2CE48207EA68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650728-99CD-48B6-B7C8-ECBC061C24F5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5D1621-A0AC-4445-9ACE-2CCA52E8BBB7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2BBFCC-94E4-49E5-BEE8-B2EB4B41067F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BFE5CB-02CC-4AB1-9388-A1BE92087039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54A93C-9625-41D5-8499-219F9C319DED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53257F-0AEE-49F7-B4B9-80B45E6574DF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960771-41D0-4D9F-9153-736A21227BEF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A586F8-0435-43B5-AE74-876CF3385EA2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00A55E-AE95-46B2-92DE-26EB691E6F8A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B3385F-D1ED-457C-B2EB-3C3B5BF3AE76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139653-A674-4BBF-845C-AECF4CDE4F2D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DE0881-D9D8-4777-B65E-4E12113B8B4A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09F6AA-AF59-48A0-A527-FF2122CA8218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FB9CC5-DED5-4ECE-8B82-F5D43A64970C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5FA1F5-0673-4126-8310-7E3BD4EBCC9D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DD1D3-E74A-488D-BF9C-5354766E3748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C7A980-36CD-404F-A2C3-BC7530D9B05C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8AB75E-19F9-41A3-AF42-FAA21FB7F93C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2B0E83-AF3E-4C8E-A6A9-DFF26E94E090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5EB7DE-510A-414E-B92F-C41A3569C5C4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3EEBE4-135E-4AC7-91DE-E2BA7BBDBC7D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58DB69-52E1-4ECC-B658-3812138B88C9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7D5737-0BAE-46A4-B40C-159E2FF7E132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9D2645-CBD3-428F-B54B-44B73209047A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596193-88F7-4F62-87F1-719B96BA4F52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C6110A-C89F-46B2-9776-3E7F468EFD35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ACC9FD-0A09-42CC-B9A3-99D8474552ED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5DAEA0-E0FD-4038-92F9-A81E07813E83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D1E045-3746-484A-81E9-FF3F0718F3F1}" type="slidenum">
              <a:rPr lang="en-US" alt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A4B467-21AA-4315-8D5E-0285529D4D15}" type="slidenum">
              <a:rPr lang="en-US" alt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85D368-EFF2-4BBC-93DB-C16BE1130895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FEBC79-21EC-4F6C-BC91-77F0D39BF6D7}" type="slidenum">
              <a:rPr lang="en-US" alt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8B121-7E5C-4C62-87A1-0077B3C6ECA9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23EA2A-5EBB-4DAB-9F37-A84E2E07BC9F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12A775-63BD-4EE9-94E9-4DE859805BBF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C433FC-58F1-4B40-BCA5-D6605F51E9CF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542CA-A903-4575-AF4E-7E39880E9A45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72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5FD38A-9D76-49D2-94DD-0FFF6A67992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331615-AF74-4967-879B-194BB7570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8149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F15D82-971F-4077-ACCA-3CB5229092A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F1717C-3A33-4D06-AE3B-4ECBBBF84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8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9E4484-E709-47BE-A174-A47BDEAF56B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6690C1-81C3-4224-9FDB-ED70BF41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3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636DB-89EA-4FD4-A7A8-E29E12F3A0FC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5084C9-FDF0-47FA-AC9A-880C4A362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947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2BFDE2-0982-4CF8-8587-F4DD0DAD881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20E834-1C58-47B4-93AD-165E23724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756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E3DDD1-0937-4F45-BF92-D53D7FD28DA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EC8352-B006-495D-A9C4-D6A738E8D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45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B257B-8AB1-4939-B545-2C4B8BF241E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798971-86D2-4427-81A5-C96C5F334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604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01096-A0B5-4F62-B31A-ADFC0F520A9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60F887-4448-43EC-BFDC-54F537FF1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335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7F3F0F-2A8D-442D-BB8E-180CCEFD0F6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3C7E76-DEFC-4FDE-9B2B-C9EB47D99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1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DADCC2-D0E6-4444-8B9E-C3CAB517908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1CF45E-CD93-4CE7-8F2C-BCB1913D1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1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65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336498-F26C-44DA-A8B9-A8CDF9835A8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7DBAC2-2032-4A46-B772-D133FAE9C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0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1890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630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71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04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4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4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94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5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3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1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87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1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7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65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8D6514-211D-492C-AE97-80395D48E44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2740B8-879A-4714-B517-592524BD5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97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612535-8109-4552-B5C6-32DEE1468F3F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C5D074-16C2-48BC-A99D-F310C7A1C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1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2196F0-8ECD-4C5C-9C55-82C19D29903C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65E7CF-5A8F-4488-93E6-A3A6735D1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0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5B00D4-5CD4-423A-815F-F8B9B1D0980C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95D966-E637-4E9B-ABE9-4F43D41E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08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228A40-2EC2-4F48-B41C-059BC739BCE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4FB2AE-C29E-48B5-8C53-BF008EE58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55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7CF21F-B643-4916-98BC-CBA9E22007E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7AC91E-B3EE-42A1-A49D-1D7ADFD8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7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3A209-022C-4B87-8F22-8A77656AAEE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EB7ACD-E5CF-4B1A-AB17-B8261E76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90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25244C-D1A5-471F-9842-4A742095282D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B0EABA-3879-4BA1-A316-227CB3C1F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33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604D05-D85B-43E1-AB1B-5B0BB0438EB4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332442-EB49-4F6C-9244-E9DFC8A22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30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300AB6-59B4-4D4C-B593-D05C14251A1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9740EF-C3B9-473F-BBB8-5F1F5E44D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07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16F2D9-E4AE-4F8F-AA19-E3E2A0BB553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9E2748-68AE-4DF9-8C4F-C2462475C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65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22C788-5FDB-4A82-82F3-ECE6E6A96494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393663-0099-4872-A361-425BD9C30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75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F3B4C6-1AAB-416C-B3F1-43D885A9B02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66AA9B-57CB-404D-BC8C-1094A7971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51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2D4E9F-5136-4EA4-9A65-3E1B0A5E089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88393F-B0C9-4582-89B7-003D63271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27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99EBA2-A68A-42AD-9BA9-A6FE477D48D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08BD56-A873-4D31-8762-8DD510FD1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90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1E417-F4D1-4D04-BEA8-972718033FE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3F07D1-991A-4254-93D1-243257389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70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56859B-FEE3-4A33-81AC-C410BF2FFE6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6B0A39-BA40-4368-A651-9B153C5B1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65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CF207-D1D4-471E-A285-65B36A0A6DB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28B0C9-D624-45FB-9B5C-D640DD792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99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0AC827-6189-484F-B701-2E13EC8A135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330C5B-FCC2-4EE3-8055-A0F6E5945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9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A0AE50-FE5B-4012-A4AA-437351D5447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307006-E75D-4962-BA5A-9E3E0F99D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79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147F3-3C1E-4130-9FBF-4CBD19F0214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0E3B70-5CF8-4338-8EAD-38A41F7AF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89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9177F9-2E28-476C-975A-1372D251C6F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E50DB6-9D2F-4209-A2BB-EB95B1FD2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00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BE0CEA-1BCC-4A1C-8583-8622F1A591B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F730CB-D774-4F69-9650-95503C2FA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26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57495-A0A7-42F8-85CE-220A4B2BB00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5651AE-3B72-4EAA-9C20-0D8DBBDFD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55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137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352D8-BD5D-44CA-B179-21F34133180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0034CF-628C-495E-8CA0-31B1882B9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6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A34907-6F15-4A54-9B15-A3C31C8D03D4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FE4E80-2F94-4CC2-ADD2-E78D818EB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16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46F06-12DA-4FDE-8824-29EF7A8663A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2BC570-821D-40E7-9B99-07C4A3F38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372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AFCA29-24F3-472A-A7DC-49ED59F2A2B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190A69-F0C5-4036-9510-F20CB99B8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4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5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FEB04E-C203-4B27-8C64-4A2EB678826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04F96D-D59F-48A2-87C6-F2FDDE991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44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C1F79C-68AB-4754-B1AE-0147EC7CA3A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4545FA-0C15-4AFC-A159-01C982695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07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1D6AB7-0E22-4135-AD09-0B53FF17F21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046E73-58E9-4BC6-B7AE-B98BC967F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87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A2955-3C5E-4982-9FC1-FF4852759A9D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363829-DF93-4100-AAE9-9EFCBFEA9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60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AD3D5-2A1B-425E-B22C-2431572B7AE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0AAAB7-7133-4B9B-998D-FF910E3C7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373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E80EB7-34BB-4891-85CC-A86F1A272A1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0769FB-0108-423B-B290-BEA42A426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301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61173C-23DC-4804-A564-0219C5DE97D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8F026B-B680-429A-A706-C55D849EB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32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824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F5F695-2F8F-4908-8E56-4953A9CFCEE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C49157-7C25-47DB-9CAD-8D934FD2D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45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CEDBD9-1FAF-4812-8E5E-49DA6D068F5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51AFB0-09E0-43E7-A61E-22F11F5C6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4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10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DF07F1-31BB-4530-BE98-EFADE19CA00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677741-8229-4B0D-991F-39C24CF6F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507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E60E50-53F0-4FF3-8A40-DC0954E0C66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2E33A-D29F-450B-AEEF-CD867AE77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28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30686D-ED2C-4CF2-BF67-C12D12574B7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D6E48C-A8D0-4825-9BC4-F90906F31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70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E9EC9-1D4D-4C61-8C5A-DD49AE3EF8D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3605BC-3411-4A40-87CA-A11DFC740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38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DA8F15-4512-4960-9E14-611C845C4CA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5DC1C4-4F59-4609-9B85-6857E0729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659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916EC4-A860-4BA7-8FAA-F1640F6D853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C91927-FB76-4923-85B7-28BE62276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1EEB4-9264-48A0-9EF4-545952E022B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65ACEB-8D1D-49A8-8327-1C2E17705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5105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E046E-5AB9-4DEE-BDB4-EFD5E44B4B5F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45216B-58B5-4AAD-ADE0-959229F01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67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946981-C1D2-4B7F-9169-DF9CC750704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690328-BC8C-436F-9F15-F2AD64003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803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4EFC33-59B5-4F9B-A1F0-FEEE9480BA13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F2E6E3-2737-4B45-BD23-A848DFA00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0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7162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B6644-0F63-4BBF-8F66-BCE9FD563C0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C657BD-DFD1-429B-9CD2-E78BC85E9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91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18003-25D1-4E2C-A7B2-41431A7B9E2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7703E4-9130-4F83-8196-FEF707D39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5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45D090-95FF-422F-B0AB-48B28492CCAD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0E838-0D90-4E74-A804-F123F74BE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246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9756A1-77A9-4715-BB16-489C8B9087D8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0B4D79-E795-496C-8057-972474217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27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EFA97-B37F-46B7-B721-466D9D99025A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EF3237-4708-44C9-8C6F-F95F125B9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838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69CF8F-6CFB-4FA7-B62F-595BD555614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A891C4-6151-4191-A908-7CE25F303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48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7BEC6A-7123-467D-AB51-4BBA307E953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642DBF-19A3-4E48-A313-D26BD017E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81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71500A-FBC0-4B28-BF45-4771D35E06A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59F017-2F08-4EAB-8BA7-D54D612C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86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6E94C-6D0F-40AE-960B-633BA043623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1968DF-920C-4E83-B3CD-3CC7EEDAC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805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6CAFF1-F16E-487A-B900-F9CC68F009ED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F45A25-87FC-450B-9DC8-1D8A1D1DE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1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1398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05DCE9-1B52-44E5-9B84-BE6A08C2BC3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E35DF3-CE3B-4027-ABD4-1707B6EBD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07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C7DCBF-17EC-4A30-9984-1B57305350E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E1527B-75B5-4D69-9862-8196228DA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022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8E8AC-8AA4-4ABF-92DB-F97CA78E36B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F1F6B8-1296-4DA0-A020-139A01A98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1956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4219F-996E-4A71-813F-CFC30C11202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3C40FD-6F7C-440A-8DE0-232110599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373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87AD6-5C13-43E4-B8C2-2FAB86444CF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051849-CA4B-44C3-A513-784A618F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03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71B088-2ABA-4BEA-B053-0731D352CFD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95D588-83C0-49A7-BBBD-713477F8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4366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8224-37A4-4889-ABBB-FA4EE386AE2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D2BAED-3A8D-4C4F-9A45-EE9CC7643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6474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E75D0F-51E0-46A7-86C2-9D74934BC1B9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E70B94-0621-4EA6-A38F-229ADDAB8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4633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71FA07-EB15-4953-98C2-AE30A769BCF4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ED201-41F7-4BDE-B937-FF55F3B7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70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E03B1F-BDBB-4F49-8F97-1C2B1C0EA4B5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7DCBBA-6E64-4B56-972D-219A7EA3B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3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24" r:id="rId13"/>
    <p:sldLayoutId id="214748442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6" r:id="rId16"/>
    <p:sldLayoutId id="2147484427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1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22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23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20-0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55850"/>
            <a:ext cx="31702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Pocket Doors</a:t>
            </a:r>
          </a:p>
        </p:txBody>
      </p:sp>
      <p:sp>
        <p:nvSpPr>
          <p:cNvPr id="9626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Hung from track mounted on head jamb</a:t>
            </a:r>
          </a:p>
          <a:p>
            <a:r>
              <a:rPr lang="en-US" altLang="en-US" smtClean="0"/>
              <a:t>Flush or panel</a:t>
            </a:r>
          </a:p>
          <a:p>
            <a:r>
              <a:rPr lang="en-US" altLang="en-US" smtClean="0"/>
              <a:t>One door closes opening</a:t>
            </a:r>
          </a:p>
          <a:p>
            <a:r>
              <a:rPr lang="en-US" altLang="en-US" smtClean="0"/>
              <a:t>Rest in wall pocket when </a:t>
            </a:r>
            <a:br>
              <a:rPr lang="en-US" altLang="en-US" smtClean="0"/>
            </a:br>
            <a:r>
              <a:rPr lang="en-US" altLang="en-US" smtClean="0"/>
              <a:t>opened</a:t>
            </a:r>
          </a:p>
          <a:p>
            <a:r>
              <a:rPr lang="en-US" altLang="en-US" smtClean="0"/>
              <a:t>Used between rooms</a:t>
            </a:r>
          </a:p>
          <a:p>
            <a:r>
              <a:rPr lang="en-US" altLang="en-US" smtClean="0"/>
              <a:t>Require no wall space when</a:t>
            </a:r>
            <a:br>
              <a:rPr lang="en-US" altLang="en-US" smtClean="0"/>
            </a:br>
            <a:r>
              <a:rPr lang="en-US" altLang="en-US" smtClean="0"/>
              <a:t>opened</a:t>
            </a:r>
          </a:p>
          <a:p>
            <a:r>
              <a:rPr lang="en-US" altLang="en-US" smtClean="0"/>
              <a:t>Pocket cavity problems for </a:t>
            </a:r>
            <a:br>
              <a:rPr lang="en-US" altLang="en-US" smtClean="0"/>
            </a:br>
            <a:r>
              <a:rPr lang="en-US" altLang="en-US" smtClean="0"/>
              <a:t>outlets or cabinets</a:t>
            </a:r>
          </a:p>
        </p:txBody>
      </p:sp>
      <p:sp>
        <p:nvSpPr>
          <p:cNvPr id="96261" name="TextBox 7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Double-Action Doors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/>
          <a:lstStyle/>
          <a:p>
            <a:r>
              <a:rPr lang="en-US" altLang="en-US" smtClean="0"/>
              <a:t>Hinged so door swings through 180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arc</a:t>
            </a:r>
          </a:p>
          <a:p>
            <a:r>
              <a:rPr lang="en-US" altLang="en-US" smtClean="0"/>
              <a:t>Mounted in center of side jamb</a:t>
            </a:r>
          </a:p>
          <a:p>
            <a:r>
              <a:rPr lang="en-US" altLang="en-US" smtClean="0"/>
              <a:t>Generally used between rooms with heavy traffic</a:t>
            </a:r>
          </a:p>
          <a:p>
            <a:r>
              <a:rPr lang="en-US" altLang="en-US" smtClean="0"/>
              <a:t>Single or double doors</a:t>
            </a:r>
          </a:p>
          <a:p>
            <a:r>
              <a:rPr lang="en-US" altLang="en-US" smtClean="0"/>
              <a:t>Panel, flush, or louvered style</a:t>
            </a:r>
          </a:p>
        </p:txBody>
      </p:sp>
      <p:pic>
        <p:nvPicPr>
          <p:cNvPr id="97284" name="Picture 3" descr="20-0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675"/>
            <a:ext cx="2286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Accordion Doors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Close large openings</a:t>
            </a:r>
          </a:p>
          <a:p>
            <a:r>
              <a:rPr lang="en-US" altLang="en-US" smtClean="0"/>
              <a:t>Require little space when open</a:t>
            </a:r>
          </a:p>
          <a:p>
            <a:r>
              <a:rPr lang="en-US" altLang="en-US" smtClean="0"/>
              <a:t>Variety of materials and designs</a:t>
            </a:r>
          </a:p>
          <a:p>
            <a:r>
              <a:rPr lang="en-US" altLang="en-US" smtClean="0"/>
              <a:t>Hinged panels, large folded piece of fabric, or other material</a:t>
            </a:r>
          </a:p>
          <a:p>
            <a:r>
              <a:rPr lang="en-US" altLang="en-US" smtClean="0"/>
              <a:t>Mounted on track on head jamb</a:t>
            </a:r>
          </a:p>
        </p:txBody>
      </p:sp>
      <p:pic>
        <p:nvPicPr>
          <p:cNvPr id="98308" name="Picture 3" descr="20-0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1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Exterior Doors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Usually solid core, thicker than interior doors</a:t>
            </a:r>
          </a:p>
          <a:p>
            <a:r>
              <a:rPr lang="en-US" altLang="en-US" smtClean="0"/>
              <a:t>Styles include flush, panel, swinging and sliding glass, Dutch, French, garage</a:t>
            </a:r>
          </a:p>
          <a:p>
            <a:r>
              <a:rPr lang="en-US" altLang="en-US" smtClean="0"/>
              <a:t>Dutch doors and French doors also used as interior doors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Exterior Doors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Standard plan view symbols of exterior doors</a:t>
            </a:r>
          </a:p>
        </p:txBody>
      </p:sp>
      <p:pic>
        <p:nvPicPr>
          <p:cNvPr id="100356" name="Picture 5" descr="20-0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550"/>
            <a:ext cx="861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Flush Doors (Exterior)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1-3/4" thick </a:t>
            </a:r>
          </a:p>
          <a:p>
            <a:r>
              <a:rPr lang="en-US" altLang="en-US" smtClean="0"/>
              <a:t>Made from birch, mahogany, oak, other woods, metal, reinforced fiberglass</a:t>
            </a:r>
          </a:p>
          <a:p>
            <a:r>
              <a:rPr lang="en-US" altLang="en-US" smtClean="0"/>
              <a:t>Glass, moldings, other decorative millwork added to enhance appearance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Panel Doors (Exterior)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Available in many styles</a:t>
            </a:r>
          </a:p>
          <a:p>
            <a:r>
              <a:rPr lang="en-US" altLang="en-US" smtClean="0"/>
              <a:t>Made of white pine, oak, fir, other woods, metal, and reinforced fiberglass</a:t>
            </a:r>
          </a:p>
          <a:p>
            <a:r>
              <a:rPr lang="en-US" altLang="en-US" smtClean="0"/>
              <a:t>Produced in same sizes as exterior flush doors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 and Swinging Glass Doors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Made of wood or metal</a:t>
            </a:r>
          </a:p>
          <a:p>
            <a:r>
              <a:rPr lang="en-US" altLang="en-US" smtClean="0"/>
              <a:t>Typical sizes shown here</a:t>
            </a:r>
          </a:p>
        </p:txBody>
      </p:sp>
      <p:pic>
        <p:nvPicPr>
          <p:cNvPr id="103428" name="Picture 5" descr="20-1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5625"/>
            <a:ext cx="4191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Courtesy Andersen Windows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Dutch Doors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Upper and lower sections</a:t>
            </a:r>
          </a:p>
          <a:p>
            <a:r>
              <a:rPr lang="en-US" altLang="en-US" smtClean="0"/>
              <a:t>Upper section operates independently of lower section, allowing for light and ventilation</a:t>
            </a:r>
          </a:p>
          <a:p>
            <a:r>
              <a:rPr lang="en-US" altLang="en-US" smtClean="0"/>
              <a:t>Usually an exterior</a:t>
            </a:r>
          </a:p>
          <a:p>
            <a:r>
              <a:rPr lang="en-US" altLang="en-US" smtClean="0"/>
              <a:t>May be used between kitchen and dining room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French Doors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Panel doors in which panels are glass</a:t>
            </a:r>
          </a:p>
          <a:p>
            <a:r>
              <a:rPr lang="en-US" altLang="en-US" smtClean="0"/>
              <a:t>Popular for patio or terrace doors</a:t>
            </a:r>
          </a:p>
          <a:p>
            <a:r>
              <a:rPr lang="en-US" altLang="en-US" smtClean="0"/>
              <a:t>Used to close off rooms that are used less often than other rooms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ubtit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Doors and Windows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Garage Doors Sizes</a:t>
            </a:r>
          </a:p>
        </p:txBody>
      </p:sp>
      <p:sp>
        <p:nvSpPr>
          <p:cNvPr id="106499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Overhead sectional door most popular</a:t>
            </a:r>
          </a:p>
          <a:p>
            <a:r>
              <a:rPr lang="en-US" altLang="en-US" smtClean="0"/>
              <a:t>Available in wood, metal, plastics</a:t>
            </a:r>
          </a:p>
          <a:p>
            <a:r>
              <a:rPr lang="en-US" altLang="en-US" smtClean="0"/>
              <a:t>Automatic garage door opener installation requires additional headroom and electrical outlet be provided</a:t>
            </a:r>
          </a:p>
        </p:txBody>
      </p:sp>
      <p:pic>
        <p:nvPicPr>
          <p:cNvPr id="106500" name="Picture 4" descr="20-1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57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Specifying Doors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door in residential plan should appear in door schedule</a:t>
            </a:r>
          </a:p>
          <a:p>
            <a:r>
              <a:rPr lang="en-US" altLang="en-US" smtClean="0"/>
              <a:t>Place door schedule on sheet with floor plan or elevations, or in details section of set of drawings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Door Schedule</a:t>
            </a:r>
          </a:p>
        </p:txBody>
      </p:sp>
      <p:pic>
        <p:nvPicPr>
          <p:cNvPr id="108547" name="Picture 5" descr="20-1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7575"/>
            <a:ext cx="87201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Door Details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Interior and exterior doors placed in door jamb</a:t>
            </a:r>
          </a:p>
          <a:p>
            <a:r>
              <a:rPr lang="en-US" altLang="en-US" smtClean="0"/>
              <a:t>Jambs available as prehung units</a:t>
            </a:r>
          </a:p>
          <a:p>
            <a:r>
              <a:rPr lang="en-US" altLang="en-US" smtClean="0"/>
              <a:t>Rough opening for interior doors framed 3" more than door height, 2-1/2" more than door width</a:t>
            </a:r>
          </a:p>
          <a:p>
            <a:r>
              <a:rPr lang="en-US" altLang="en-US" smtClean="0"/>
              <a:t>Casing covers space between jamb and framing</a:t>
            </a:r>
          </a:p>
          <a:p>
            <a:pPr lvl="1"/>
            <a:r>
              <a:rPr lang="en-US" altLang="en-US" smtClean="0"/>
              <a:t>Casing in masonry wall called brick mold</a:t>
            </a:r>
            <a:endParaRPr lang="en-US" altLang="en-US" u="sng" smtClean="0"/>
          </a:p>
          <a:p>
            <a:r>
              <a:rPr lang="en-US" altLang="en-US" smtClean="0"/>
              <a:t>Drip cap in frame construction sheds water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Door Jamb</a:t>
            </a:r>
          </a:p>
        </p:txBody>
      </p:sp>
      <p:pic>
        <p:nvPicPr>
          <p:cNvPr id="110595" name="Content Placeholder 6" descr="20-20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28800"/>
            <a:ext cx="4276725" cy="4719638"/>
          </a:xfrm>
        </p:spPr>
      </p:pic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Door Details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Sill at bottom of door opening</a:t>
            </a:r>
          </a:p>
          <a:p>
            <a:r>
              <a:rPr lang="en-US" altLang="en-US" smtClean="0"/>
              <a:t>Door and window construction details drawn in section through jambs and sill</a:t>
            </a:r>
          </a:p>
          <a:p>
            <a:r>
              <a:rPr lang="en-US" altLang="en-US" smtClean="0"/>
              <a:t>Construction details for exterior sliding door units more complicated than other doors</a:t>
            </a:r>
          </a:p>
          <a:p>
            <a:r>
              <a:rPr lang="en-US" altLang="en-US" smtClean="0"/>
              <a:t>Secure specifications from manufacturer to ensure accuracy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Admit light from outside</a:t>
            </a:r>
          </a:p>
          <a:p>
            <a:r>
              <a:rPr lang="en-US" altLang="en-US" smtClean="0"/>
              <a:t>Provide fresh air and ventilation</a:t>
            </a:r>
          </a:p>
          <a:p>
            <a:r>
              <a:rPr lang="en-US" altLang="en-US" smtClean="0"/>
              <a:t>Help create an atmosphere inside by framing exterior views</a:t>
            </a:r>
          </a:p>
          <a:p>
            <a:r>
              <a:rPr lang="en-US" altLang="en-US" smtClean="0"/>
              <a:t>Add detail, balance, and design to the exterior of the house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 and Lighting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Glass area: At least 20% of room’s floor area</a:t>
            </a:r>
          </a:p>
          <a:p>
            <a:r>
              <a:rPr lang="en-US" altLang="en-US" smtClean="0"/>
              <a:t>Face principal windows south</a:t>
            </a:r>
          </a:p>
          <a:p>
            <a:r>
              <a:rPr lang="en-US" altLang="en-US" smtClean="0"/>
              <a:t>One large window opening creates less brightness contrast than several small openings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 and Lighting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Place windows on more than one wall for better light distribution</a:t>
            </a:r>
          </a:p>
          <a:p>
            <a:r>
              <a:rPr lang="en-US" altLang="en-US" smtClean="0"/>
              <a:t>Windows placed high on a wall provide more light penetration into room</a:t>
            </a:r>
          </a:p>
          <a:p>
            <a:r>
              <a:rPr lang="en-US" altLang="en-US" smtClean="0"/>
              <a:t>Select window shape that provides type of light distribution desired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Windows and Ventilation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Openings for ventilation should be at least 10% of the floor area</a:t>
            </a:r>
          </a:p>
          <a:p>
            <a:r>
              <a:rPr lang="en-US" altLang="en-US" smtClean="0"/>
              <a:t>Take advantage of natural breezes</a:t>
            </a:r>
          </a:p>
          <a:p>
            <a:r>
              <a:rPr lang="en-US" altLang="en-US" smtClean="0"/>
              <a:t>Locate windows to achieve best movement of air across a room</a:t>
            </a:r>
          </a:p>
          <a:p>
            <a:r>
              <a:rPr lang="en-US" altLang="en-US" smtClean="0"/>
              <a:t>Avoid furniture interference with airflow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Compare the types of doors used in a residential dwelling.</a:t>
            </a:r>
          </a:p>
          <a:p>
            <a:r>
              <a:rPr lang="en-US" altLang="en-US" smtClean="0"/>
              <a:t>Describe the various types of windows used in residential construction.</a:t>
            </a:r>
          </a:p>
          <a:p>
            <a:r>
              <a:rPr lang="en-US" altLang="en-US" smtClean="0"/>
              <a:t>Draw proper door and window symbols on a typical floor plan.</a:t>
            </a:r>
          </a:p>
          <a:p>
            <a:r>
              <a:rPr lang="en-US" altLang="en-US" smtClean="0"/>
              <a:t>Prepare window and door schedules.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Selecting Windows for a View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 fixed windows provide clear viewing</a:t>
            </a:r>
          </a:p>
          <a:p>
            <a:r>
              <a:rPr lang="en-US" altLang="en-US" smtClean="0"/>
              <a:t>Window divisions should be thin to minimize obstructions</a:t>
            </a:r>
          </a:p>
          <a:p>
            <a:r>
              <a:rPr lang="en-US" altLang="en-US" smtClean="0"/>
              <a:t>Furniture, room arrangement, and view should be considerations for sill height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 Types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Windows are made differently, depending on what material they are made from</a:t>
            </a:r>
          </a:p>
          <a:p>
            <a:r>
              <a:rPr lang="en-US" altLang="en-US" smtClean="0"/>
              <a:t>Construction differs by manufacturer</a:t>
            </a:r>
          </a:p>
          <a:p>
            <a:r>
              <a:rPr lang="en-US" altLang="en-US" smtClean="0"/>
              <a:t>Obtain window specs from manufacturer</a:t>
            </a:r>
          </a:p>
          <a:p>
            <a:r>
              <a:rPr lang="en-US" altLang="en-US" smtClean="0"/>
              <a:t>Commonly used windows include sliding, swinging, fixed, combination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 Types</a:t>
            </a:r>
          </a:p>
        </p:txBody>
      </p:sp>
      <p:pic>
        <p:nvPicPr>
          <p:cNvPr id="118787" name="Picture 4" descr="20-2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828800"/>
            <a:ext cx="377031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 Selection Criteria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function(s) to be performed</a:t>
            </a:r>
          </a:p>
          <a:p>
            <a:r>
              <a:rPr lang="en-US" altLang="en-US" smtClean="0"/>
              <a:t>Architectural style of the structure</a:t>
            </a:r>
          </a:p>
          <a:p>
            <a:r>
              <a:rPr lang="en-US" altLang="en-US" smtClean="0"/>
              <a:t>Construction considerations</a:t>
            </a:r>
          </a:p>
          <a:p>
            <a:r>
              <a:rPr lang="en-US" altLang="en-US" smtClean="0"/>
              <a:t>Building codes</a:t>
            </a:r>
          </a:p>
          <a:p>
            <a:r>
              <a:rPr lang="en-US" altLang="en-US" smtClean="0"/>
              <a:t>Personal taste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 Windows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Double-hung windows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Sashes, muntins, mullions</a:t>
            </a:r>
            <a:endParaRPr lang="en-US" altLang="en-US" u="sng" smtClean="0"/>
          </a:p>
          <a:p>
            <a:pPr lvl="1">
              <a:buClr>
                <a:schemeClr val="tx1"/>
              </a:buClr>
            </a:pPr>
            <a:r>
              <a:rPr lang="en-US" altLang="en-US" smtClean="0"/>
              <a:t>Rough opening, sash opening, glass size</a:t>
            </a:r>
          </a:p>
          <a:p>
            <a:pPr lvl="1"/>
            <a:r>
              <a:rPr lang="en-US" altLang="en-US" smtClean="0"/>
              <a:t>Sections drawn at head jamb, side jamb, sill</a:t>
            </a:r>
          </a:p>
          <a:p>
            <a:pPr lvl="1"/>
            <a:r>
              <a:rPr lang="en-US" altLang="en-US" smtClean="0"/>
              <a:t>Section of support mullion also drawn for multiple windows placed together as a unit</a:t>
            </a:r>
          </a:p>
          <a:p>
            <a:pPr lvl="1">
              <a:buClr>
                <a:schemeClr val="tx1"/>
              </a:buClr>
            </a:pPr>
            <a:endParaRPr lang="en-US" altLang="en-US" smtClean="0"/>
          </a:p>
          <a:p>
            <a:pPr lvl="1">
              <a:buClr>
                <a:schemeClr val="tx1"/>
              </a:buClr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smtClean="0"/>
              <a:t>Double-Hung Window Sizes</a:t>
            </a:r>
            <a:endParaRPr lang="en-US" altLang="en-US" smtClean="0"/>
          </a:p>
        </p:txBody>
      </p:sp>
      <p:pic>
        <p:nvPicPr>
          <p:cNvPr id="121859" name="Content Placeholder 5" descr="20-27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5425" y="1828800"/>
            <a:ext cx="3559175" cy="4749800"/>
          </a:xfrm>
        </p:spPr>
      </p:pic>
      <p:sp>
        <p:nvSpPr>
          <p:cNvPr id="121860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Courtesy Andersen Windows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 Windows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Horizontal sliding windows</a:t>
            </a:r>
          </a:p>
          <a:p>
            <a:pPr lvl="1"/>
            <a:r>
              <a:rPr lang="en-US" altLang="en-US" smtClean="0"/>
              <a:t>Two sashes</a:t>
            </a:r>
          </a:p>
          <a:p>
            <a:pPr lvl="1"/>
            <a:r>
              <a:rPr lang="en-US" altLang="en-US" smtClean="0"/>
              <a:t>Rollers not required unless window is large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smtClean="0"/>
              <a:t>Horizontal Sliding Window Sizes</a:t>
            </a:r>
            <a:endParaRPr lang="en-US" altLang="en-US" smtClean="0"/>
          </a:p>
        </p:txBody>
      </p:sp>
      <p:pic>
        <p:nvPicPr>
          <p:cNvPr id="123907" name="Content Placeholder 5" descr="20-29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8725" y="1816100"/>
            <a:ext cx="4054475" cy="4737100"/>
          </a:xfrm>
        </p:spPr>
      </p:pic>
      <p:sp>
        <p:nvSpPr>
          <p:cNvPr id="12390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Courtesy Andersen Windows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Energy-Efficient Windows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Some windows made of acrylic, not glass</a:t>
            </a:r>
          </a:p>
          <a:p>
            <a:pPr lvl="1"/>
            <a:r>
              <a:rPr lang="en-US" altLang="en-US" smtClean="0"/>
              <a:t>Acrylic 20% more energy efficient, more flexible</a:t>
            </a:r>
          </a:p>
          <a:p>
            <a:pPr lvl="1"/>
            <a:r>
              <a:rPr lang="en-US" altLang="en-US" smtClean="0"/>
              <a:t>Acrylic is made from petroleum products, so it is not sustainable and is more difficult to recycle than glass</a:t>
            </a:r>
          </a:p>
          <a:p>
            <a:r>
              <a:rPr lang="en-US" altLang="en-US" smtClean="0"/>
              <a:t>Glass is still material of choice for windows</a:t>
            </a:r>
          </a:p>
          <a:p>
            <a:pPr lvl="1"/>
            <a:r>
              <a:rPr lang="en-US" altLang="en-US" smtClean="0"/>
              <a:t>Energy efficiency improved with coatings, seal between glass and frame, lamination to improve wind resistance</a:t>
            </a:r>
          </a:p>
        </p:txBody>
      </p:sp>
      <p:sp>
        <p:nvSpPr>
          <p:cNvPr id="12493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Swinging Windows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Casement window hinged at side, swings outward</a:t>
            </a:r>
          </a:p>
          <a:p>
            <a:r>
              <a:rPr lang="en-US" altLang="en-US" smtClean="0"/>
              <a:t>Awning window hinged at top, swings out at angle</a:t>
            </a:r>
          </a:p>
          <a:p>
            <a:r>
              <a:rPr lang="en-US" altLang="en-US" smtClean="0"/>
              <a:t>Hopper window hinged at bottom, swings inward</a:t>
            </a:r>
          </a:p>
          <a:p>
            <a:r>
              <a:rPr lang="en-US" altLang="en-US" smtClean="0"/>
              <a:t>Jalousie window has series of horizontal slats that operate in unison</a:t>
            </a:r>
            <a:endParaRPr lang="en-US" altLang="en-US" u="sng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Doors and windows:</a:t>
            </a:r>
          </a:p>
          <a:p>
            <a:pPr lvl="1"/>
            <a:r>
              <a:rPr lang="en-US" altLang="en-US" smtClean="0"/>
              <a:t>Shield an opening from the elements</a:t>
            </a:r>
          </a:p>
          <a:p>
            <a:pPr lvl="1"/>
            <a:r>
              <a:rPr lang="en-US" altLang="en-US" smtClean="0"/>
              <a:t>Add decoration and expand visibility</a:t>
            </a:r>
          </a:p>
          <a:p>
            <a:pPr lvl="1"/>
            <a:r>
              <a:rPr lang="en-US" altLang="en-US" smtClean="0"/>
              <a:t>Emphasize the overall design</a:t>
            </a:r>
          </a:p>
          <a:p>
            <a:pPr lvl="1"/>
            <a:r>
              <a:rPr lang="en-US" altLang="en-US" smtClean="0"/>
              <a:t>Provide light and ventilation</a:t>
            </a:r>
          </a:p>
          <a:p>
            <a:r>
              <a:rPr lang="en-US" altLang="en-US" smtClean="0"/>
              <a:t>Window manufacturers provide CADD packages to help in specifying and drawing their windows</a:t>
            </a:r>
          </a:p>
          <a:p>
            <a:pPr lvl="1"/>
            <a:r>
              <a:rPr lang="en-US" altLang="en-US" smtClean="0"/>
              <a:t>Most contain window and door symbols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Swinging Windows</a:t>
            </a:r>
          </a:p>
        </p:txBody>
      </p:sp>
      <p:pic>
        <p:nvPicPr>
          <p:cNvPr id="126979" name="Picture 4" descr="20-3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048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 descr="20-3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452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7" descr="20-35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373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8" descr="20-36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2152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TextBox 10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/>
              <a:t>Carado; Ctatiana/Shutterstock.com; Courtesy Anderson Windows Inc; Dontree/Shutterstock.com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Fixed Windows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 a view and admit light</a:t>
            </a:r>
          </a:p>
          <a:p>
            <a:r>
              <a:rPr lang="en-US" altLang="en-US" smtClean="0"/>
              <a:t>Do not open, not used for ventilation</a:t>
            </a:r>
          </a:p>
          <a:p>
            <a:r>
              <a:rPr lang="en-US" altLang="en-US" smtClean="0"/>
              <a:t>Usually custom-made</a:t>
            </a:r>
          </a:p>
          <a:p>
            <a:r>
              <a:rPr lang="en-US" altLang="en-US" smtClean="0"/>
              <a:t>Examples include picture windows, circle top windows, and special shapes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Picture Windows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en-US" altLang="en-US" smtClean="0"/>
              <a:t>Large, generally frame a view</a:t>
            </a:r>
          </a:p>
          <a:p>
            <a:r>
              <a:rPr lang="en-US" altLang="en-US" smtClean="0"/>
              <a:t>Often center unit of group of regular windows</a:t>
            </a:r>
          </a:p>
        </p:txBody>
      </p:sp>
      <p:pic>
        <p:nvPicPr>
          <p:cNvPr id="129028" name="Picture 5" descr="20-3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895600"/>
            <a:ext cx="5400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Santiago Cornejo/Shutterstock.com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Circle Top Windows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Installed above another window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Quarter circles, half circles, ellipses, full circles</a:t>
            </a:r>
          </a:p>
        </p:txBody>
      </p:sp>
      <p:pic>
        <p:nvPicPr>
          <p:cNvPr id="130052" name="Picture 5" descr="20-3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3434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Peachtree Doors,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Special-Shape Windows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Fixed window</a:t>
            </a:r>
          </a:p>
          <a:p>
            <a:r>
              <a:rPr lang="en-US" altLang="en-US" smtClean="0"/>
              <a:t>Made-to-order</a:t>
            </a:r>
          </a:p>
          <a:p>
            <a:r>
              <a:rPr lang="en-US" altLang="en-US" smtClean="0"/>
              <a:t>Combined with other windows, creates dramatic effect</a:t>
            </a:r>
          </a:p>
        </p:txBody>
      </p:sp>
      <p:pic>
        <p:nvPicPr>
          <p:cNvPr id="131076" name="Picture 5" descr="20-4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Weather Shield Mfg.,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Combination Windows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Mixture of two or more windows types </a:t>
            </a:r>
          </a:p>
          <a:p>
            <a:pPr lvl="1"/>
            <a:r>
              <a:rPr lang="en-US" altLang="en-US" smtClean="0"/>
              <a:t>Bay windows</a:t>
            </a:r>
          </a:p>
          <a:p>
            <a:pPr lvl="1"/>
            <a:r>
              <a:rPr lang="en-US" altLang="en-US" smtClean="0"/>
              <a:t>Bow windows</a:t>
            </a:r>
          </a:p>
          <a:p>
            <a:pPr lvl="1"/>
            <a:r>
              <a:rPr lang="en-US" altLang="en-US" smtClean="0"/>
              <a:t>Picture windows combined with swinging or sliding windows</a:t>
            </a:r>
          </a:p>
          <a:p>
            <a:r>
              <a:rPr lang="en-US" altLang="en-US" smtClean="0"/>
              <a:t>Bay and bow windows project out from structure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Bay Windows</a:t>
            </a:r>
          </a:p>
        </p:txBody>
      </p:sp>
      <p:sp>
        <p:nvSpPr>
          <p:cNvPr id="133123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Usually double-hung windows on either side of fixed center window</a:t>
            </a:r>
          </a:p>
          <a:p>
            <a:r>
              <a:rPr lang="en-US" altLang="en-US" smtClean="0"/>
              <a:t>Side windows placed 45° to exterior wall</a:t>
            </a:r>
          </a:p>
          <a:p>
            <a:r>
              <a:rPr lang="en-US" altLang="en-US" smtClean="0"/>
              <a:t>Box bay window or garden window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800" i="1"/>
              <a:t>Marvin Windows and Doors</a:t>
            </a:r>
          </a:p>
        </p:txBody>
      </p:sp>
      <p:pic>
        <p:nvPicPr>
          <p:cNvPr id="133125" name="Picture 7" descr="20-4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78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Bow Windows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Series of similar-style windows positioned to form arc that extends out from wall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Four to seven common units</a:t>
            </a:r>
          </a:p>
        </p:txBody>
      </p:sp>
      <p:pic>
        <p:nvPicPr>
          <p:cNvPr id="134148" name="Picture 5" descr="20-4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981200"/>
            <a:ext cx="38369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Pozzi Wood Windows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Skylights and Clerestory Windows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Admit light where little or no natural light </a:t>
            </a:r>
          </a:p>
          <a:p>
            <a:pPr lvl="1"/>
            <a:r>
              <a:rPr lang="en-US" altLang="en-US" smtClean="0"/>
              <a:t>Skylights are located on roof</a:t>
            </a:r>
          </a:p>
          <a:p>
            <a:pPr lvl="1"/>
            <a:r>
              <a:rPr lang="en-US" altLang="en-US" smtClean="0"/>
              <a:t>Clerestory windows placed high on wall</a:t>
            </a:r>
          </a:p>
        </p:txBody>
      </p:sp>
      <p:pic>
        <p:nvPicPr>
          <p:cNvPr id="135172" name="Picture 5" descr="20-4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274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Iriana Shiyan/Shutterstock.com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Window Schedules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 info about all windows in structure</a:t>
            </a:r>
          </a:p>
          <a:p>
            <a:pPr lvl="1"/>
            <a:r>
              <a:rPr lang="en-US" altLang="en-US" smtClean="0"/>
              <a:t>Type of window and size</a:t>
            </a:r>
          </a:p>
          <a:p>
            <a:pPr lvl="1"/>
            <a:r>
              <a:rPr lang="en-US" altLang="en-US" smtClean="0"/>
              <a:t>Identifying symbol</a:t>
            </a:r>
          </a:p>
          <a:p>
            <a:pPr lvl="1"/>
            <a:r>
              <a:rPr lang="en-US" altLang="en-US" smtClean="0"/>
              <a:t>Manufacturer’s number</a:t>
            </a:r>
          </a:p>
          <a:p>
            <a:pPr lvl="1"/>
            <a:r>
              <a:rPr lang="en-US" altLang="en-US" smtClean="0"/>
              <a:t>Installation </a:t>
            </a:r>
          </a:p>
          <a:p>
            <a:r>
              <a:rPr lang="en-US" altLang="en-US" smtClean="0"/>
              <a:t>Placed on floor plan, elevation, other drawings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Interior and Exterior Doors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broad classes:</a:t>
            </a:r>
          </a:p>
          <a:p>
            <a:pPr lvl="1"/>
            <a:r>
              <a:rPr lang="en-US" altLang="en-US" smtClean="0"/>
              <a:t>Interior </a:t>
            </a:r>
          </a:p>
          <a:p>
            <a:pPr lvl="1"/>
            <a:r>
              <a:rPr lang="en-US" altLang="en-US" smtClean="0"/>
              <a:t>Exterior</a:t>
            </a:r>
          </a:p>
          <a:p>
            <a:r>
              <a:rPr lang="en-US" altLang="en-US" smtClean="0"/>
              <a:t>Doors also grouped according to method of construction, uses, function, or location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Window Schedule</a:t>
            </a:r>
          </a:p>
        </p:txBody>
      </p:sp>
      <p:pic>
        <p:nvPicPr>
          <p:cNvPr id="137219" name="Picture 3" descr="20-4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75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Team Protocol</a:t>
            </a:r>
          </a:p>
        </p:txBody>
      </p:sp>
      <p:sp>
        <p:nvSpPr>
          <p:cNvPr id="138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Set of unspoken rules that dictate behavior</a:t>
            </a:r>
          </a:p>
          <a:p>
            <a:r>
              <a:rPr lang="en-US" altLang="en-US" smtClean="0"/>
              <a:t>Clearly state purpose, have clear set of goals, create welcoming atmosphere, encourage participation and expression of ideas, and lead members to general consensus</a:t>
            </a:r>
          </a:p>
          <a:p>
            <a:r>
              <a:rPr lang="en-US" altLang="en-US" smtClean="0"/>
              <a:t>Members should communicate freely with others, support other members’ ideas, avoid blame, be team players, listen, and get involved</a:t>
            </a:r>
          </a:p>
        </p:txBody>
      </p:sp>
      <p:sp>
        <p:nvSpPr>
          <p:cNvPr id="13824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Flush Doors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/>
          <a:lstStyle/>
          <a:p>
            <a:r>
              <a:rPr lang="en-US" altLang="en-US" smtClean="0"/>
              <a:t>Smooth on both sides</a:t>
            </a:r>
          </a:p>
          <a:p>
            <a:r>
              <a:rPr lang="en-US" altLang="en-US" smtClean="0"/>
              <a:t>Made of wood</a:t>
            </a:r>
          </a:p>
          <a:p>
            <a:r>
              <a:rPr lang="en-US" altLang="en-US" smtClean="0"/>
              <a:t>Standard thickness 1-3/8"</a:t>
            </a:r>
          </a:p>
          <a:p>
            <a:r>
              <a:rPr lang="en-US" altLang="en-US" smtClean="0"/>
              <a:t>Hollow-core doors with wood frame</a:t>
            </a:r>
          </a:p>
          <a:p>
            <a:r>
              <a:rPr lang="en-US" altLang="en-US" smtClean="0"/>
              <a:t>Widths, 2'-0" to 3'-0"</a:t>
            </a:r>
          </a:p>
          <a:p>
            <a:r>
              <a:rPr lang="en-US" altLang="en-US" smtClean="0"/>
              <a:t>Elevation with plan view symbol</a:t>
            </a:r>
          </a:p>
        </p:txBody>
      </p:sp>
      <p:pic>
        <p:nvPicPr>
          <p:cNvPr id="92164" name="Picture 5" descr="20-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2613"/>
            <a:ext cx="28956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Panel Doors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Frame and panel construction</a:t>
            </a:r>
          </a:p>
          <a:p>
            <a:r>
              <a:rPr lang="en-US" altLang="en-US" smtClean="0"/>
              <a:t>Vertical frame members called stiles</a:t>
            </a:r>
          </a:p>
          <a:p>
            <a:r>
              <a:rPr lang="en-US" altLang="en-US" smtClean="0"/>
              <a:t>Horizontal frame members called rails</a:t>
            </a:r>
          </a:p>
          <a:p>
            <a:r>
              <a:rPr lang="en-US" altLang="en-US" smtClean="0"/>
              <a:t>Panels of wood, glass, metal, other materials</a:t>
            </a:r>
          </a:p>
          <a:p>
            <a:r>
              <a:rPr lang="en-US" altLang="en-US" smtClean="0"/>
              <a:t>Frame of white pine, other woods, or plastic</a:t>
            </a:r>
          </a:p>
        </p:txBody>
      </p:sp>
      <p:pic>
        <p:nvPicPr>
          <p:cNvPr id="93188" name="Picture 5" descr="20-0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Bifold Doors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Two-part, hinged in center</a:t>
            </a:r>
          </a:p>
          <a:p>
            <a:r>
              <a:rPr lang="en-US" altLang="en-US" smtClean="0"/>
              <a:t>Supported with conventional hinges or pivot hinge</a:t>
            </a:r>
          </a:p>
          <a:p>
            <a:r>
              <a:rPr lang="en-US" altLang="en-US" smtClean="0"/>
              <a:t>Flush, paneled, or louvered</a:t>
            </a:r>
          </a:p>
          <a:p>
            <a:r>
              <a:rPr lang="en-US" altLang="en-US" smtClean="0"/>
              <a:t>Popular as closet doors</a:t>
            </a:r>
          </a:p>
        </p:txBody>
      </p:sp>
      <p:pic>
        <p:nvPicPr>
          <p:cNvPr id="94212" name="Picture 3" descr="20-0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97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6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Sliding Doors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Multiple doors to close opening</a:t>
            </a:r>
          </a:p>
          <a:p>
            <a:r>
              <a:rPr lang="en-US" altLang="en-US" smtClean="0"/>
              <a:t>Popular as closet doors</a:t>
            </a:r>
          </a:p>
          <a:p>
            <a:r>
              <a:rPr lang="en-US" altLang="en-US" smtClean="0"/>
              <a:t>Hung from track on head </a:t>
            </a:r>
            <a:br>
              <a:rPr lang="en-US" altLang="en-US" smtClean="0"/>
            </a:br>
            <a:r>
              <a:rPr lang="en-US" altLang="en-US" smtClean="0"/>
              <a:t>jamb</a:t>
            </a:r>
          </a:p>
          <a:p>
            <a:r>
              <a:rPr lang="en-US" altLang="en-US" smtClean="0"/>
              <a:t>Door pulls recessed</a:t>
            </a:r>
          </a:p>
          <a:p>
            <a:r>
              <a:rPr lang="en-US" altLang="en-US" smtClean="0"/>
              <a:t>Glides on floor prevent swinging</a:t>
            </a:r>
          </a:p>
          <a:p>
            <a:r>
              <a:rPr lang="en-US" altLang="en-US" smtClean="0"/>
              <a:t>Flush, panel, or louvered</a:t>
            </a:r>
          </a:p>
          <a:p>
            <a:r>
              <a:rPr lang="en-US" altLang="en-US" smtClean="0"/>
              <a:t>Tend to warp because not </a:t>
            </a:r>
            <a:br>
              <a:rPr lang="en-US" altLang="en-US" smtClean="0"/>
            </a:br>
            <a:r>
              <a:rPr lang="en-US" altLang="en-US" smtClean="0"/>
              <a:t>restrained by hinges</a:t>
            </a:r>
          </a:p>
        </p:txBody>
      </p:sp>
      <p:pic>
        <p:nvPicPr>
          <p:cNvPr id="95236" name="Picture 3" descr="20-0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312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1437</Words>
  <Application>Microsoft Office PowerPoint</Application>
  <PresentationFormat>On-screen Show (4:3)</PresentationFormat>
  <Paragraphs>289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Calibri</vt:lpstr>
      <vt:lpstr>Helvetica</vt:lpstr>
      <vt:lpstr>Palatino Linotype</vt:lpstr>
      <vt:lpstr>Symbol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Introduction</vt:lpstr>
      <vt:lpstr>Interior and Exterior Doors</vt:lpstr>
      <vt:lpstr>Flush Doors</vt:lpstr>
      <vt:lpstr>Panel Doors</vt:lpstr>
      <vt:lpstr>Bifold Doors</vt:lpstr>
      <vt:lpstr>Sliding Doors</vt:lpstr>
      <vt:lpstr>Pocket Doors</vt:lpstr>
      <vt:lpstr>Double-Action Doors</vt:lpstr>
      <vt:lpstr>Accordion Doors</vt:lpstr>
      <vt:lpstr>Exterior Doors</vt:lpstr>
      <vt:lpstr>Exterior Doors</vt:lpstr>
      <vt:lpstr>Flush Doors (Exterior)</vt:lpstr>
      <vt:lpstr>Panel Doors (Exterior)</vt:lpstr>
      <vt:lpstr>Sliding and Swinging Glass Doors</vt:lpstr>
      <vt:lpstr>Dutch Doors</vt:lpstr>
      <vt:lpstr>French Doors</vt:lpstr>
      <vt:lpstr>Garage Doors Sizes</vt:lpstr>
      <vt:lpstr>Specifying Doors</vt:lpstr>
      <vt:lpstr>Typical Door Schedule</vt:lpstr>
      <vt:lpstr>Door Details</vt:lpstr>
      <vt:lpstr>Door Jamb</vt:lpstr>
      <vt:lpstr>Door Details</vt:lpstr>
      <vt:lpstr>Windows</vt:lpstr>
      <vt:lpstr>Windows and Lighting</vt:lpstr>
      <vt:lpstr>Windows and Lighting</vt:lpstr>
      <vt:lpstr>Windows and Ventilation</vt:lpstr>
      <vt:lpstr>Selecting Windows for a View</vt:lpstr>
      <vt:lpstr>Window Types</vt:lpstr>
      <vt:lpstr>Window Types</vt:lpstr>
      <vt:lpstr>Window Selection Criteria</vt:lpstr>
      <vt:lpstr>Sliding Windows</vt:lpstr>
      <vt:lpstr>Double-Hung Window Sizes</vt:lpstr>
      <vt:lpstr>Sliding Windows</vt:lpstr>
      <vt:lpstr>Horizontal Sliding Window Sizes</vt:lpstr>
      <vt:lpstr>Energy-Efficient Windows</vt:lpstr>
      <vt:lpstr>Swinging Windows</vt:lpstr>
      <vt:lpstr>Swinging Windows</vt:lpstr>
      <vt:lpstr>Fixed Windows</vt:lpstr>
      <vt:lpstr>Picture Windows </vt:lpstr>
      <vt:lpstr>Circle Top Windows</vt:lpstr>
      <vt:lpstr>Special-Shape Windows</vt:lpstr>
      <vt:lpstr>Combination Windows</vt:lpstr>
      <vt:lpstr>Bay Windows</vt:lpstr>
      <vt:lpstr>Bow Windows</vt:lpstr>
      <vt:lpstr>Skylights and Clerestory Windows</vt:lpstr>
      <vt:lpstr>Window Schedules</vt:lpstr>
      <vt:lpstr>Typical Window Schedule</vt:lpstr>
      <vt:lpstr>Team Protocol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2013-07-12T16:09:25Z</dcterms:created>
  <dcterms:modified xsi:type="dcterms:W3CDTF">2019-04-10T22:03:19Z</dcterms:modified>
</cp:coreProperties>
</file>