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34" r:id="rId1"/>
    <p:sldMasterId id="2147484447" r:id="rId2"/>
    <p:sldMasterId id="2147484464" r:id="rId3"/>
    <p:sldMasterId id="2147484476" r:id="rId4"/>
    <p:sldMasterId id="2147484488" r:id="rId5"/>
    <p:sldMasterId id="2147484500" r:id="rId6"/>
    <p:sldMasterId id="2147484512" r:id="rId7"/>
    <p:sldMasterId id="2147484524" r:id="rId8"/>
    <p:sldMasterId id="2147484536" r:id="rId9"/>
  </p:sldMasterIdLst>
  <p:notesMasterIdLst>
    <p:notesMasterId r:id="rId43"/>
  </p:notesMasterIdLst>
  <p:handoutMasterIdLst>
    <p:handoutMasterId r:id="rId44"/>
  </p:handoutMasterIdLst>
  <p:sldIdLst>
    <p:sldId id="323" r:id="rId10"/>
    <p:sldId id="256" r:id="rId11"/>
    <p:sldId id="260" r:id="rId12"/>
    <p:sldId id="261" r:id="rId13"/>
    <p:sldId id="262" r:id="rId14"/>
    <p:sldId id="263" r:id="rId15"/>
    <p:sldId id="305" r:id="rId16"/>
    <p:sldId id="265" r:id="rId17"/>
    <p:sldId id="314" r:id="rId18"/>
    <p:sldId id="267" r:id="rId19"/>
    <p:sldId id="266" r:id="rId20"/>
    <p:sldId id="306" r:id="rId21"/>
    <p:sldId id="268" r:id="rId22"/>
    <p:sldId id="310" r:id="rId23"/>
    <p:sldId id="272" r:id="rId24"/>
    <p:sldId id="273" r:id="rId25"/>
    <p:sldId id="315" r:id="rId26"/>
    <p:sldId id="282" r:id="rId27"/>
    <p:sldId id="311" r:id="rId28"/>
    <p:sldId id="283" r:id="rId29"/>
    <p:sldId id="316" r:id="rId30"/>
    <p:sldId id="317" r:id="rId31"/>
    <p:sldId id="284" r:id="rId32"/>
    <p:sldId id="318" r:id="rId33"/>
    <p:sldId id="302" r:id="rId34"/>
    <p:sldId id="319" r:id="rId35"/>
    <p:sldId id="304" r:id="rId36"/>
    <p:sldId id="313" r:id="rId37"/>
    <p:sldId id="309" r:id="rId38"/>
    <p:sldId id="320" r:id="rId39"/>
    <p:sldId id="321" r:id="rId40"/>
    <p:sldId id="322" r:id="rId41"/>
    <p:sldId id="31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57A650-FC26-41FB-9A10-4C0565911F8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2DE4A4-9D1E-4387-8E0B-11313311CE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CAC2A0-863E-4D4C-9AD9-5CA0CCF7532C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B264703-AD63-46BD-8F09-2241DE8B4C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FA03DB-729D-4E3B-AC23-890569E9B345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F5A496-1702-4C3C-83A2-6E7EECC6805E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635CE2-FFE3-4236-B848-65B3489177D9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6FB53-5216-4ECF-BBB7-1FB560660578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72B3CD-7249-4365-94F0-74EACA24F806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39EB04-738E-43B0-B1BF-88F2B0EA7D83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EBB9F1-0708-4CA7-B7B7-9C0CA61F6623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61D8CE-D552-486B-BA06-597373B506AD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158366-97BF-457B-B813-9F2102DF4C0B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BB51FC-11DE-497B-BBD3-99E731E1CB49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494879-C2C4-4611-9863-507C36400B51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DC2D78-52FA-4E72-8065-6B5DF863F70F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591B7E-6ACF-4F52-B84A-FA7224C771A6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CBEA5A-88D8-4FA7-B9BA-F8CFD7E28A0C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AC486C-553F-478E-8C23-2D08C25BBB89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D18E65-EB85-4CB4-89A6-5A6BC4ADAD2B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955939-DBAA-4AC8-9B13-9D1A9DA9E90F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86FB11-0CD9-4A8C-810C-9737289A8970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D70FB6-56B1-454B-A1F9-8D34DCF543F7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56AF1F-D232-4925-A57B-1D7305461AED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649B0C-3B25-412B-9BA7-C35AAF9A2649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376A87-8CF5-4E30-985A-22AE71EBC9F4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88D2D4-8D7E-4A4A-8032-8A7F77832852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7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17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9B3D0-D115-4142-A188-3CF6CBBA210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795970-810A-453B-A75C-41F51D0E3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437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7A82A0-1CFF-484B-92BC-597A356ACEF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70814E-083F-4DE6-B63E-A8ADEFB9F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33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EA1515-CFFB-4E98-A46F-643FA7FF8F0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F62C04-B6E0-4C22-BC69-B1CD07716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22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6F02D7-C5F0-4120-AC6D-E28E47FA9E9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F67519-2100-4188-904C-5EF175481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6592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CE3EF2-B35D-4B65-84F6-572CE1FC470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EAC33A-5840-4B7E-8EB5-9DBFF0E4A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9588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7D76B6-DB09-4443-BBB6-2755173A27C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218229-5655-4959-98A8-5139913D72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5154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9A8FCB-CC0F-436F-9169-43220B7AB68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E9A2D9-1377-461F-80F1-10208AC99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5122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044893-B5EC-4AF8-910F-A007B0B7872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89CA38-B6B1-41C4-B52A-45038F18B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508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C92A7B-06C8-4F60-BA82-76A62CE2AEC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B30EB2-DF3A-480E-A926-532AE1AE2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1474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82AFF2-624B-4F31-939C-39C6EEEA527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CD50B7-487A-4885-94F5-83B4E92DC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5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965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8FE6FE-358F-4AD4-97A8-B34EFAE072C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0B6A19-6447-48A4-A3DA-2A05FD59B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66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741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0707" y="1526958"/>
            <a:ext cx="3000642" cy="24502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15000" b="1" i="0" spc="-800" baseline="0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0112" y="4003829"/>
            <a:ext cx="7341832" cy="1997475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16200000">
            <a:off x="4100398" y="-790111"/>
            <a:ext cx="721261" cy="3596936"/>
          </a:xfrm>
          <a:prstGeom prst="rect">
            <a:avLst/>
          </a:prstGeom>
        </p:spPr>
        <p:txBody>
          <a:bodyPr vert="vert" lIns="0" anchor="ctr">
            <a:noAutofit/>
          </a:bodyPr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7D5039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64214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2" y="541538"/>
            <a:ext cx="5459762" cy="6747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>
                <a:solidFill>
                  <a:srgbClr val="153E8E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296140"/>
            <a:ext cx="8540317" cy="527333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284085" y="559294"/>
            <a:ext cx="1402672" cy="6569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i="1">
                <a:solidFill>
                  <a:srgbClr val="008C5B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02817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33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867400" cy="19050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8500" b="1" spc="30" baseline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8200" y="3581400"/>
            <a:ext cx="6324600" cy="2514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0" spc="3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71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98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0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9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2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98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22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50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5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35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1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1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8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280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94738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595C67-C793-4FE3-BF06-36DD7294822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A5F6D9-1B15-4CD4-80DE-363445C3A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29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B89836-603E-44A0-9AEB-D8C96CD649C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E0BAFA-CC38-4E0F-9DDE-033C48F77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30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C14431-04E3-4BA3-B7F0-5E4095D8F71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CC3E85-B8E6-4CAD-857B-4B78F793A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287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9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CB5374-323D-42AE-A04C-B83363F26EA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77DFDB-B456-43A6-9877-2BA79EEEA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171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32D7CA-4808-4DE9-B8D8-8CF5EA1C0D9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14569C-B4C3-43AE-8C05-838ACD637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24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17721D-2651-4AAB-8EE9-D39FACF6B1B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E83DA7-2473-4225-82EE-1F96A9882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39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300DDC-0FF7-4146-B57F-DC34D357279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4A8887-87B8-4BB7-8959-8C32480D4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934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37EBFC-3DA5-437D-8A99-258876B65F3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951E5D-8C21-44AA-84A6-9973815EB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823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73A13C-CF85-46E7-A6AF-225384A9725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D54B8A-1498-4866-9F0B-FACA7A4F5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41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77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D2208E-B3D8-4A4B-80FE-ECB2EE91089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447671-F6A8-442D-A47D-87CA0EF7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35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0827BA-DA3F-402A-9007-EC88FB6710D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7050B7-B3B5-44E0-B693-74A931756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832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723059-AB8E-4BA7-9645-E136EF71FC5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6EDEA3-0620-438D-B76F-CE42AF70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93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49ECD9-DDE5-462F-8D3D-2093A6582CE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A063B4-A774-4B86-B9B8-C842F065F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888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C412D7-C3FD-4644-BD5F-BC7893878DD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C35C34-FBA0-4D7C-A1AD-4ADA6D002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441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DD38A-B365-48F5-AC7C-08B621E6581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07D41A-0F9C-42E3-B606-C8AB9495E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866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63C5F6-1B58-4724-BB08-133BDD3D936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CD854E-B41A-4EEB-A322-EF8972D04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92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D421DD-A7B5-4F1E-9980-8F91EEBD6CA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30D20F-120D-4AA2-BF36-1658A8688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212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09594-7C9D-44D9-9C96-2B436839934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10C801-5F64-4D57-8BF6-EE7DFCB15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5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C8D352-2F47-4674-9D9C-F9D66426B49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85F726-F57F-4BCA-892C-5EA1BA534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39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71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8CCF5E-56B3-4766-88FB-1B5E59F1538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F865EF-7F38-4967-A38D-55B2E6A7F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713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77DF-B2BD-4254-8513-0DEE21D6D45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BAAE18-7037-4B9D-A33A-4D92FCDA1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63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41DD28-E6D0-44D7-BE58-923D3FD8575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9C83AC-7A73-48F8-A180-96AC759C3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25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9C7516-F153-418B-87B0-7E6C5908FC8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B0CA40-DDEF-44E0-A7C9-B73CD497B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679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46064F-E982-466D-B3B7-7F145477965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0D5E84-35B6-4351-BC0E-8FA53DBC2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602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5AA5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538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6E1F33-24EB-4275-980B-58DAD155C3D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BED73E-B382-429C-B88B-08C0E3FE2B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408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7EA570-146B-47BF-B547-34E5FA55504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33E243-9434-4CD9-A276-D1C7D3479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027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19FC73-F6C7-4FCD-947B-B89D1793A5F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EBD708-3E5A-44AC-A36F-67EA14EDF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54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8356CD-9ADC-441C-B9B7-A0D6860DC7D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BFEFA3-309E-49E9-8350-C94096568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22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8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B1B3A6-19FA-4001-A84F-06A5AF80FC0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3D9B54-9616-4062-B381-C492FBD23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988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9B62F5-4931-44ED-BD49-6D8C3A766FF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8D9D35-FC0D-4834-82BF-7E3518B0D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539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E747D6-568E-4049-970E-ED3F6E44D22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EAC642-2DF8-4AD5-8910-1FC2C8288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075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B20102-7E61-4239-B0B8-89CF5753DE8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BB54BA-E8ED-4AA1-B35E-D82B670DE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456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D4B49A-5107-47D4-A734-0E201FFE1A0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323B29-4F59-4C41-9215-FC9B14724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267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D818DA-CFE6-4942-9E1C-077FAB4811B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642C4F-E8F4-4C65-A637-14D7B3F3A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652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6127EB-719B-419B-8DC8-F7551EDDDAB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4FFC31-1DC6-442B-8BFC-4F2344B18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12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29ABE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7564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841A59-F993-4D29-B61C-76BFF4F2397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074886-908D-409B-831C-9D514A620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65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A2DC87-81DC-4137-84CD-F60302FB041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01F539-8792-46D2-9F89-1A1DCB3BE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92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192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997519-D028-4359-8DC6-26347549890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829999-6E18-42BD-94B7-2132DD75D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8243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12C66A-B089-4C6A-8EA1-F86FF155C80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B3BB98-4E43-47CA-8C80-C35F2926D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6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522EE8-3FAB-4F1F-B62C-1A6B12EDC81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8C312F-8393-4CFC-95A3-56A595686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385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4A7621-5ADB-41FA-838C-FD2E5E9756C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0E140A-789B-4C3B-A4EB-8C6775BCA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1104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FD01F9-25AA-49D4-A7D3-405177E28FE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C9E354-30B8-443C-ACE7-318FF47C0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742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423AFB-6606-4265-A326-B60364D09AF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E2E62B-D761-4195-B37E-875E1FF9A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153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50C9D6-49E3-4584-866C-EBDB32FAC8A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032787-3D3D-4BDD-9106-354063A86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0337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EEF584-0192-4377-87B9-F7AE5FABE8A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0D39C6-CE24-44DB-846F-AF8D68224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35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6AEF8C-3941-4463-A1FD-964B8A6C317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F345AB-25A1-4325-B325-52B78BCDF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394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2D9702-A220-4C52-B56C-8C8E72F4BC5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1AB3A0-9E57-4EBB-AD91-90D8D31FC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4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6747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2588D2-355C-4680-AF80-192B987013C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197180-8094-4161-8CE0-5D1F57B0F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1199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D25573-8043-42D5-9EF7-411FC662F03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EC0A23-EF4A-458C-90E8-4F76F2D14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8756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066049-BD0B-4D9B-9835-6C170FB3026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F42F58-1D9A-46F9-A1E3-DA8005108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83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2F9E4-8258-4D27-B1D4-062BDE9C943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3299B3-CDA4-4C6C-940D-01B366143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848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8FE0F3-96DC-482B-80C7-0451044E254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EFD1B4-2104-4E56-8204-770A68D96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913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DDB7AD-BEB5-4DC1-8B8E-7F923620648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D5080F-2BC2-4C35-B2E2-692AA15DF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5730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5DEA70-1C62-43CC-AF46-842DCAF582E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B201F2-4503-47D6-86F9-7A821265B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897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B2C81-D84F-4CF0-A9A1-B5C8CF9B72E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E6BA54-8499-40C5-9F07-5CB40E35F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5433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4B935A-B2DE-44A8-B492-19ACE67066A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6D8881-24A0-4036-9C1E-FFCCD51C8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073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266BAB-A0E1-4D98-A793-9E9BF89B8A7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EA3D78-6B3B-4DCE-B99A-632F5284E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42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125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CE39EA-E6B9-4234-B94A-6E4F3832CB5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325679-73EE-41B6-8221-7B2BC99F8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8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3BE2F1-7678-4F4E-B242-39667ACFE73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32F44D-1E2F-44ED-BE5A-DC68155D0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7419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3BE680-DD5C-497E-8444-BD1037247FC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298783-91E0-4067-AF02-CCC8AF4C6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32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E5B7E9-6624-4859-ADF3-9B7C8F7B1EF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C02C35-E713-4586-87DC-FCD77A25D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239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FF80A5-BAA5-4B3A-9457-1C73A90072F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ECD13F-03C3-4078-B1B8-DF844F111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6903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8F6513-DF08-467C-AFD7-2CFFE5E4C89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782794-52B8-47C7-9BB0-F9DDFE9C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3462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AB4FFB-0A6E-4F39-BB30-71380AA2C3E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8C4F1B-8387-46F7-8051-9DEC522DD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8859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F8BEDD-036F-44B7-8D94-87C320BBEF6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3F96D0-888E-4C13-8F35-33D7EBE26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3051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A9CC4E-29C6-4519-B8CE-3F6D37AFBDE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0584CD-7189-4A85-B5F5-F02576FCE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4169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43A743-1C90-4C34-8864-C2606C826D2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125953-790A-43AF-AD18-6415B0D0E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79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  <p:sldLayoutId id="2147484642" r:id="rId12"/>
    <p:sldLayoutId id="2147484661" r:id="rId13"/>
    <p:sldLayoutId id="2147484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  <p:sldLayoutId id="2147484655" r:id="rId13"/>
    <p:sldLayoutId id="2147484656" r:id="rId14"/>
    <p:sldLayoutId id="2147484657" r:id="rId15"/>
    <p:sldLayoutId id="2147484663" r:id="rId16"/>
    <p:sldLayoutId id="2147484664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58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rgbClr val="29ABE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59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  <p:sldLayoutId id="214748469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60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D2232A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5AA595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29ABE2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Partial Building Section</a:t>
            </a:r>
          </a:p>
        </p:txBody>
      </p:sp>
      <p:pic>
        <p:nvPicPr>
          <p:cNvPr id="96259" name="Picture 3" descr="21-03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830388"/>
            <a:ext cx="6418262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Partial Building Section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Shows part of structure in more detail</a:t>
            </a:r>
          </a:p>
          <a:p>
            <a:r>
              <a:rPr lang="en-US" altLang="en-US" smtClean="0"/>
              <a:t>Cuts through half or more of structure, but not its entire length</a:t>
            </a:r>
          </a:p>
          <a:p>
            <a:r>
              <a:rPr lang="en-US" altLang="en-US" smtClean="0"/>
              <a:t>Drawn at a larger scale—usually 3/8″ = 1′-0″ or larger</a:t>
            </a:r>
            <a:endParaRPr lang="en-US" altLang="en-US" sz="36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Wall Section</a:t>
            </a:r>
          </a:p>
        </p:txBody>
      </p:sp>
      <p:pic>
        <p:nvPicPr>
          <p:cNvPr id="98307" name="Picture 2" descr="X:\Katie Warren\arch_ppt\New folder\22-06 copy.t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828800"/>
            <a:ext cx="3733800" cy="4735513"/>
          </a:xfrm>
        </p:spPr>
      </p:pic>
      <p:sp>
        <p:nvSpPr>
          <p:cNvPr id="98308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Wall Section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Cuts through only one (typically exterior) wall</a:t>
            </a:r>
          </a:p>
          <a:p>
            <a:r>
              <a:rPr lang="en-US" altLang="en-US" smtClean="0"/>
              <a:t>Shows foundation system, wall system, roof system at one location in structure</a:t>
            </a:r>
          </a:p>
          <a:p>
            <a:r>
              <a:rPr lang="en-US" altLang="en-US" smtClean="0"/>
              <a:t>Shows more specific detail than any other type of building section</a:t>
            </a:r>
          </a:p>
          <a:p>
            <a:r>
              <a:rPr lang="en-US" altLang="en-US" smtClean="0"/>
              <a:t>Usually drawn at a 3/4″ = 1′-0″ or larger scale</a:t>
            </a:r>
            <a:endParaRPr lang="en-US" altLang="en-US" sz="3600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Typical and Specific Sections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Typical section</a:t>
            </a:r>
            <a:endParaRPr lang="en-US" altLang="en-US" u="sng" smtClean="0"/>
          </a:p>
          <a:p>
            <a:pPr lvl="1"/>
            <a:r>
              <a:rPr lang="en-US" altLang="en-US" smtClean="0"/>
              <a:t>Represents features or sizes that are used in many different places in structure</a:t>
            </a:r>
          </a:p>
          <a:p>
            <a:r>
              <a:rPr lang="en-US" altLang="en-US" smtClean="0"/>
              <a:t>Specific section</a:t>
            </a:r>
            <a:endParaRPr lang="en-US" altLang="en-US" u="sng" smtClean="0"/>
          </a:p>
          <a:p>
            <a:pPr lvl="1"/>
            <a:r>
              <a:rPr lang="en-US" altLang="en-US" smtClean="0"/>
              <a:t>Shows feature, method, or technique that is used only once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Specifying Building Section Location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Location of each section in set of working drawings is shown on floor plan</a:t>
            </a:r>
          </a:p>
          <a:p>
            <a:r>
              <a:rPr lang="en-US" altLang="en-US" smtClean="0"/>
              <a:t>Cutting-plane lines</a:t>
            </a:r>
          </a:p>
          <a:p>
            <a:pPr lvl="1"/>
            <a:r>
              <a:rPr lang="en-US" altLang="en-US" smtClean="0"/>
              <a:t>Drawn across plan to identify location of building section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Identifying Sections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First section is labeled A–A</a:t>
            </a:r>
          </a:p>
          <a:p>
            <a:r>
              <a:rPr lang="en-US" altLang="en-US" smtClean="0"/>
              <a:t>Second section is labeled B–B</a:t>
            </a:r>
          </a:p>
          <a:p>
            <a:r>
              <a:rPr lang="en-US" altLang="en-US" smtClean="0"/>
              <a:t>Actual section drawings are labeled Section  A–A, Section B–B, and so 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Building Sections</a:t>
            </a:r>
          </a:p>
        </p:txBody>
      </p:sp>
      <p:pic>
        <p:nvPicPr>
          <p:cNvPr id="103427" name="Picture 2" descr="X:\Katie Warren\arch_ppt\New folder\22-08 copy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828800"/>
            <a:ext cx="3429000" cy="4724400"/>
          </a:xfrm>
        </p:spPr>
      </p:pic>
      <p:sp>
        <p:nvSpPr>
          <p:cNvPr id="103428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Longitudinal and Transverse Sections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Longitudinal building section</a:t>
            </a:r>
          </a:p>
          <a:p>
            <a:pPr lvl="1"/>
            <a:r>
              <a:rPr lang="en-US" altLang="en-US" smtClean="0"/>
              <a:t>Runs across the longest dimension of building</a:t>
            </a:r>
          </a:p>
          <a:p>
            <a:r>
              <a:rPr lang="en-US" altLang="en-US" smtClean="0"/>
              <a:t>Transverse building section</a:t>
            </a:r>
            <a:endParaRPr lang="en-US" altLang="en-US" u="sng" smtClean="0">
              <a:latin typeface="Helvetica" panose="020B0604020202020204" pitchFamily="34" charset="0"/>
            </a:endParaRPr>
          </a:p>
          <a:p>
            <a:pPr lvl="1"/>
            <a:r>
              <a:rPr lang="en-US" altLang="en-US" smtClean="0"/>
              <a:t>Perpendicular to longitudinal building section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Sustainability Plan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Guidelines and procedures</a:t>
            </a:r>
          </a:p>
          <a:p>
            <a:r>
              <a:rPr lang="en-US" altLang="en-US" smtClean="0"/>
              <a:t>Helps organization use, develop, and protect resources in a way that meets needs without harming environment</a:t>
            </a:r>
          </a:p>
          <a:p>
            <a:r>
              <a:rPr lang="en-US" altLang="en-US" smtClean="0"/>
              <a:t>Communication and education within company are needed to meet these goals</a:t>
            </a:r>
          </a:p>
        </p:txBody>
      </p:sp>
      <p:sp>
        <p:nvSpPr>
          <p:cNvPr id="10547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mtClean="0"/>
              <a:t>Green Architecture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ubtitle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Chapter 22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Building Sections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Preparing to Draw Building Sections</a:t>
            </a:r>
          </a:p>
        </p:txBody>
      </p:sp>
      <p:sp>
        <p:nvSpPr>
          <p:cNvPr id="1064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Questions to be answered include:</a:t>
            </a:r>
          </a:p>
          <a:p>
            <a:pPr lvl="1"/>
            <a:r>
              <a:rPr lang="en-US" altLang="en-US" smtClean="0"/>
              <a:t>Foundation information?</a:t>
            </a:r>
          </a:p>
          <a:p>
            <a:pPr lvl="1"/>
            <a:r>
              <a:rPr lang="en-US" altLang="en-US" smtClean="0"/>
              <a:t>Existing grade?</a:t>
            </a:r>
          </a:p>
          <a:p>
            <a:pPr lvl="1"/>
            <a:r>
              <a:rPr lang="en-US" altLang="en-US" smtClean="0"/>
              <a:t>Heights from finished floor to finished ceilings?</a:t>
            </a:r>
          </a:p>
          <a:p>
            <a:pPr lvl="1"/>
            <a:r>
              <a:rPr lang="en-US" altLang="en-US" smtClean="0"/>
              <a:t>Rough openings of doors and windows?</a:t>
            </a:r>
          </a:p>
          <a:p>
            <a:pPr lvl="1"/>
            <a:r>
              <a:rPr lang="en-US" altLang="en-US" smtClean="0"/>
              <a:t>What type of roof construction?</a:t>
            </a:r>
          </a:p>
          <a:p>
            <a:pPr lvl="1"/>
            <a:r>
              <a:rPr lang="en-US" altLang="en-US" smtClean="0"/>
              <a:t>What kind of exterior materials?</a:t>
            </a:r>
          </a:p>
          <a:p>
            <a:pPr lvl="1"/>
            <a:r>
              <a:rPr lang="en-US" altLang="en-US" smtClean="0"/>
              <a:t>What type of soffit?</a:t>
            </a:r>
          </a:p>
          <a:p>
            <a:pPr lvl="1"/>
            <a:r>
              <a:rPr lang="en-US" altLang="en-US" smtClean="0"/>
              <a:t>Special fasteners?</a:t>
            </a:r>
          </a:p>
        </p:txBody>
      </p:sp>
      <p:sp>
        <p:nvSpPr>
          <p:cNvPr id="106500" name="Text Box 6"/>
          <p:cNvSpPr txBox="1">
            <a:spLocks noChangeArrowheads="1"/>
          </p:cNvSpPr>
          <p:nvPr/>
        </p:nvSpPr>
        <p:spPr bwMode="auto">
          <a:xfrm>
            <a:off x="4997450" y="6245225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 i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Foundation Detail Sections</a:t>
            </a:r>
          </a:p>
        </p:txBody>
      </p:sp>
      <p:pic>
        <p:nvPicPr>
          <p:cNvPr id="107523" name="Picture 2" descr="X:\Katie Warren\arch_ppt\New folder\22-09 copy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2263" y="1828800"/>
            <a:ext cx="5959475" cy="4724400"/>
          </a:xfrm>
        </p:spPr>
      </p:pic>
      <p:sp>
        <p:nvSpPr>
          <p:cNvPr id="107524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Standard Framing</a:t>
            </a:r>
          </a:p>
        </p:txBody>
      </p:sp>
      <p:pic>
        <p:nvPicPr>
          <p:cNvPr id="108547" name="Picture 2" descr="X:\Katie Warren\arch_ppt\New folder\22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828800"/>
            <a:ext cx="6415087" cy="4648200"/>
          </a:xfrm>
        </p:spPr>
      </p:pic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pics721/Shutterstock.com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</a:t>
            </a:r>
            <a:br>
              <a:rPr lang="en-US" altLang="en-US" smtClean="0"/>
            </a:br>
            <a:r>
              <a:rPr lang="en-US" altLang="en-US" smtClean="0"/>
              <a:t>Full Building Section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Tx/>
              <a:buAutoNum type="arabicPeriod"/>
            </a:pPr>
            <a:r>
              <a:rPr lang="en-US" altLang="en-US" smtClean="0"/>
              <a:t>Collect essential size information</a:t>
            </a:r>
          </a:p>
          <a:p>
            <a:pPr marL="571500" indent="-514350">
              <a:buFontTx/>
              <a:buAutoNum type="arabicPeriod"/>
            </a:pPr>
            <a:r>
              <a:rPr lang="en-US" altLang="en-US" smtClean="0"/>
              <a:t>Choose scale</a:t>
            </a:r>
          </a:p>
          <a:p>
            <a:pPr marL="571500" indent="-514350">
              <a:buFontTx/>
              <a:buAutoNum type="arabicPeriod"/>
            </a:pPr>
            <a:r>
              <a:rPr lang="en-US" altLang="en-US" smtClean="0"/>
              <a:t>Layout and draw footings, foundation wall, and floor slab; position and draw grade line; locate and show portion of basement slab</a:t>
            </a:r>
          </a:p>
          <a:p>
            <a:pPr marL="571500" indent="-514350">
              <a:buFontTx/>
              <a:buAutoNum type="arabicPeriod"/>
            </a:pPr>
            <a:r>
              <a:rPr lang="en-US" altLang="en-US" smtClean="0"/>
              <a:t>After constructing foundation wall, locate and draw floor joists or trusses and wall and roof structures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</a:t>
            </a:r>
            <a:br>
              <a:rPr lang="en-US" altLang="en-US" smtClean="0"/>
            </a:br>
            <a:r>
              <a:rPr lang="en-US" altLang="en-US" smtClean="0"/>
              <a:t>Full Building Section</a:t>
            </a:r>
          </a:p>
        </p:txBody>
      </p:sp>
      <p:pic>
        <p:nvPicPr>
          <p:cNvPr id="110595" name="Picture 2" descr="X:\Katie Warren\arch_ppt\New folder\22-14 copy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3" y="2667000"/>
            <a:ext cx="8726487" cy="3581400"/>
          </a:xfrm>
        </p:spPr>
      </p:pic>
      <p:sp>
        <p:nvSpPr>
          <p:cNvPr id="110596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Full Building Section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" indent="0">
              <a:buFont typeface="Arial" panose="020B0604020202020204" pitchFamily="34" charset="0"/>
              <a:buNone/>
            </a:pPr>
            <a:r>
              <a:rPr lang="en-US" altLang="en-US" smtClean="0"/>
              <a:t>5.   Add details and material symbols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altLang="en-US" smtClean="0"/>
              <a:t>6.   Add dimensions and notes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altLang="en-US" smtClean="0"/>
              <a:t>7.   Add title and scale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altLang="en-US" smtClean="0"/>
              <a:t>8.   Review your work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Full Building Section</a:t>
            </a:r>
          </a:p>
        </p:txBody>
      </p:sp>
      <p:pic>
        <p:nvPicPr>
          <p:cNvPr id="112643" name="Picture 2" descr="X:\Katie Warren\arch_ppt\New folder\22-15 copy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67000"/>
            <a:ext cx="8696325" cy="3581400"/>
          </a:xfrm>
        </p:spPr>
      </p:pic>
      <p:sp>
        <p:nvSpPr>
          <p:cNvPr id="112644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CADD: Full Building Section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Tx/>
              <a:buAutoNum type="arabicPeriod"/>
            </a:pPr>
            <a:r>
              <a:rPr lang="en-US" altLang="en-US" smtClean="0"/>
              <a:t>Collect essential size information</a:t>
            </a:r>
          </a:p>
          <a:p>
            <a:pPr marL="571500" indent="-514350">
              <a:buFontTx/>
              <a:buAutoNum type="arabicPeriod"/>
            </a:pPr>
            <a:r>
              <a:rPr lang="en-US" altLang="en-US" smtClean="0"/>
              <a:t>Select layer for footing and foundation wall or copy floor plan and foundation plan into new drawing; draw footing and foundation wall; locate and draw basement slab; position and draw grade line</a:t>
            </a:r>
          </a:p>
          <a:p>
            <a:pPr lvl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CADD: Full Building Section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Arial" panose="020B0604020202020204" pitchFamily="34" charset="0"/>
              <a:buNone/>
            </a:pPr>
            <a:r>
              <a:rPr lang="en-US" altLang="en-US" smtClean="0"/>
              <a:t>3.  Locate and draw floor joists or trusses and wall and roof structures</a:t>
            </a:r>
          </a:p>
          <a:p>
            <a:pPr marL="971550" lvl="1" indent="-514350"/>
            <a:r>
              <a:rPr lang="en-US" altLang="en-US" smtClean="0"/>
              <a:t>Use actual sizes rather than nominal sizes</a:t>
            </a:r>
          </a:p>
          <a:p>
            <a:pPr marL="571500" indent="-514350">
              <a:buFont typeface="Arial" panose="020B0604020202020204" pitchFamily="34" charset="0"/>
              <a:buAutoNum type="arabicPeriod" startAt="4"/>
            </a:pPr>
            <a:r>
              <a:rPr lang="en-US" altLang="en-US" smtClean="0"/>
              <a:t>Add details and hatch patterns</a:t>
            </a:r>
          </a:p>
          <a:p>
            <a:pPr marL="571500" indent="-514350">
              <a:buFont typeface="Arial" panose="020B0604020202020204" pitchFamily="34" charset="0"/>
              <a:buAutoNum type="arabicPeriod" startAt="4"/>
            </a:pPr>
            <a:r>
              <a:rPr lang="en-US" altLang="en-US" smtClean="0"/>
              <a:t>Add dimensions and notes</a:t>
            </a:r>
          </a:p>
          <a:p>
            <a:pPr marL="571500" indent="-514350">
              <a:buFont typeface="Arial" panose="020B0604020202020204" pitchFamily="34" charset="0"/>
              <a:buAutoNum type="arabicPeriod" startAt="4"/>
            </a:pPr>
            <a:r>
              <a:rPr lang="en-US" altLang="en-US" smtClean="0"/>
              <a:t>Add scale and title on appropriate layers</a:t>
            </a:r>
          </a:p>
          <a:p>
            <a:pPr marL="571500" indent="-514350">
              <a:buFont typeface="Arial" panose="020B0604020202020204" pitchFamily="34" charset="0"/>
              <a:buAutoNum type="arabicPeriod" startAt="4"/>
            </a:pPr>
            <a:r>
              <a:rPr lang="en-US" altLang="en-US" smtClean="0"/>
              <a:t>Review your work</a:t>
            </a:r>
          </a:p>
          <a:p>
            <a:pPr marL="971550" lvl="1" indent="-514350"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CADD: Full Building</a:t>
            </a:r>
          </a:p>
        </p:txBody>
      </p:sp>
      <p:pic>
        <p:nvPicPr>
          <p:cNvPr id="115715" name="Picture 3" descr="21-15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9962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Explain the purposes of building sections.</a:t>
            </a:r>
          </a:p>
          <a:p>
            <a:r>
              <a:rPr lang="en-US" altLang="en-US" smtClean="0"/>
              <a:t>Describe the three main types of building sections.</a:t>
            </a:r>
          </a:p>
          <a:p>
            <a:r>
              <a:rPr lang="en-US" altLang="en-US" smtClean="0"/>
              <a:t>Explain how to identify the location of a building section.</a:t>
            </a:r>
          </a:p>
          <a:p>
            <a:r>
              <a:rPr lang="en-US" altLang="en-US" smtClean="0"/>
              <a:t>List information that must be obtained before a building section can be drawn.</a:t>
            </a:r>
          </a:p>
          <a:p>
            <a:r>
              <a:rPr lang="en-US" altLang="en-US" smtClean="0"/>
              <a:t>Draft a full section using either manual or CADD techniques.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Modeling: </a:t>
            </a:r>
            <a:br>
              <a:rPr lang="en-US" altLang="en-US" smtClean="0"/>
            </a:br>
            <a:r>
              <a:rPr lang="en-US" altLang="en-US" smtClean="0"/>
              <a:t>Creating a Section View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1.	Access the SECTION command in the floor plan view and select the appropriate view type to create a building section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2.	Adjust the section boundary establishing the extents of the section view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3.	Change the default name of the section view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Modeling: </a:t>
            </a:r>
            <a:br>
              <a:rPr lang="en-US" altLang="en-US" smtClean="0"/>
            </a:br>
            <a:r>
              <a:rPr lang="en-US" altLang="en-US" smtClean="0"/>
              <a:t>Creating a Section View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4.	Open the section view and change the view scale to the appropriate scale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5.	If necessary, adjust the display of features below grade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6.	In certain views, you may want to add features where necessary to show more detail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Modeling: </a:t>
            </a:r>
            <a:br>
              <a:rPr lang="en-US" altLang="en-US" smtClean="0"/>
            </a:br>
            <a:r>
              <a:rPr lang="en-US" altLang="en-US" smtClean="0"/>
              <a:t>Creating a Section View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7.	Add dimensions and notes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8.	Create a new sheet for the section view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9.	When you are finished, print or plot the sheet</a:t>
            </a: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Social Media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be used to reach current customers and find new ones</a:t>
            </a:r>
          </a:p>
          <a:p>
            <a:r>
              <a:rPr lang="en-US" altLang="en-US" smtClean="0"/>
              <a:t>Return messages from those who have taken time to respond to your communication</a:t>
            </a:r>
          </a:p>
          <a:p>
            <a:r>
              <a:rPr lang="en-US" altLang="en-US" smtClean="0"/>
              <a:t>Use good judgment and represent the organization in a professional manner</a:t>
            </a:r>
          </a:p>
        </p:txBody>
      </p:sp>
      <p:sp>
        <p:nvSpPr>
          <p:cNvPr id="119812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mtClean="0"/>
              <a:t>Employability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Building Sections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Building sections</a:t>
            </a:r>
          </a:p>
          <a:p>
            <a:pPr lvl="1"/>
            <a:r>
              <a:rPr lang="en-US" altLang="en-US" smtClean="0"/>
              <a:t>Vertical “cuts” or “slices” through a structure</a:t>
            </a:r>
          </a:p>
          <a:p>
            <a:pPr lvl="1"/>
            <a:r>
              <a:rPr lang="en-US" altLang="en-US" smtClean="0"/>
              <a:t>Illustrate type of foundation, wall, and roof construction</a:t>
            </a:r>
          </a:p>
          <a:p>
            <a:pPr lvl="1"/>
            <a:r>
              <a:rPr lang="en-US" altLang="en-US" smtClean="0"/>
              <a:t>Know when and how to include building sections in drawings</a:t>
            </a:r>
          </a:p>
          <a:p>
            <a:pPr lvl="1"/>
            <a:r>
              <a:rPr lang="en-US" altLang="en-US" smtClean="0"/>
              <a:t>Requires understanding of building materials, their uses, and what type of view is needed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Purpose of Building Sections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Informs contractor or builder of special or unconventional construction methods or techniques</a:t>
            </a:r>
          </a:p>
          <a:p>
            <a:r>
              <a:rPr lang="en-US" altLang="en-US" smtClean="0"/>
              <a:t>Provides information about size, floor heights</a:t>
            </a:r>
          </a:p>
          <a:p>
            <a:r>
              <a:rPr lang="en-US" altLang="en-US" smtClean="0"/>
              <a:t>Shows specific materials and fasteners to be used</a:t>
            </a:r>
          </a:p>
        </p:txBody>
      </p:sp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2362200" y="3746500"/>
            <a:ext cx="299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Building Sections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Full building section</a:t>
            </a:r>
          </a:p>
          <a:p>
            <a:r>
              <a:rPr lang="en-US" altLang="en-US" smtClean="0"/>
              <a:t>Partial building section</a:t>
            </a:r>
          </a:p>
          <a:p>
            <a:r>
              <a:rPr lang="en-US" altLang="en-US" smtClean="0"/>
              <a:t>Wall section  </a:t>
            </a:r>
          </a:p>
        </p:txBody>
      </p:sp>
      <p:sp>
        <p:nvSpPr>
          <p:cNvPr id="92164" name="TextBox 1"/>
          <p:cNvSpPr txBox="1">
            <a:spLocks noChangeArrowheads="1"/>
          </p:cNvSpPr>
          <p:nvPr/>
        </p:nvSpPr>
        <p:spPr bwMode="auto">
          <a:xfrm>
            <a:off x="3429000" y="320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Full Building Section</a:t>
            </a:r>
          </a:p>
        </p:txBody>
      </p:sp>
      <p:pic>
        <p:nvPicPr>
          <p:cNvPr id="93187" name="Picture 3" descr="21-0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56563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Full Building Section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Also called cross section</a:t>
            </a:r>
          </a:p>
          <a:p>
            <a:r>
              <a:rPr lang="en-US" altLang="en-US" smtClean="0"/>
              <a:t>Shows relationship among interior spaces</a:t>
            </a:r>
          </a:p>
          <a:p>
            <a:r>
              <a:rPr lang="en-US" altLang="en-US" smtClean="0"/>
              <a:t>Specifies overall height relationships</a:t>
            </a:r>
          </a:p>
          <a:p>
            <a:r>
              <a:rPr lang="en-US" altLang="en-US" smtClean="0"/>
              <a:t>General building materials used</a:t>
            </a:r>
          </a:p>
          <a:p>
            <a:r>
              <a:rPr lang="en-US" altLang="en-US" smtClean="0"/>
              <a:t>Drawn at same scale as floor plan</a:t>
            </a:r>
          </a:p>
          <a:p>
            <a:r>
              <a:rPr lang="en-US" altLang="en-US" smtClean="0"/>
              <a:t>Foundation information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Full Building Section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Deck framing and railing details</a:t>
            </a:r>
          </a:p>
        </p:txBody>
      </p:sp>
      <p:pic>
        <p:nvPicPr>
          <p:cNvPr id="95236" name="Picture 2" descr="X:\Katie Warren\arch_ppt\New folder\22-02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9342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Lizz Layman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2018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mploy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cedure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ocedure 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ocedur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767</Words>
  <Application>Microsoft Office PowerPoint</Application>
  <PresentationFormat>On-screen Show (4:3)</PresentationFormat>
  <Paragraphs>152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arch2018</vt:lpstr>
      <vt:lpstr>Objectives</vt:lpstr>
      <vt:lpstr>Content</vt:lpstr>
      <vt:lpstr>Green Arch</vt:lpstr>
      <vt:lpstr>Employability</vt:lpstr>
      <vt:lpstr>Procedure Red</vt:lpstr>
      <vt:lpstr>Procedure Teal</vt:lpstr>
      <vt:lpstr>Procedure Blue</vt:lpstr>
      <vt:lpstr>PowerPoint Presentation</vt:lpstr>
      <vt:lpstr>PowerPoint Presentation</vt:lpstr>
      <vt:lpstr>Objectives</vt:lpstr>
      <vt:lpstr>Building Sections</vt:lpstr>
      <vt:lpstr>Purpose of Building Sections</vt:lpstr>
      <vt:lpstr>Types of Building Sections</vt:lpstr>
      <vt:lpstr>Full Building Section</vt:lpstr>
      <vt:lpstr>Full Building Section</vt:lpstr>
      <vt:lpstr>Full Building Section</vt:lpstr>
      <vt:lpstr>Partial Building Section</vt:lpstr>
      <vt:lpstr>Partial Building Section</vt:lpstr>
      <vt:lpstr>Wall Section</vt:lpstr>
      <vt:lpstr>Wall Section</vt:lpstr>
      <vt:lpstr>Typical and Specific Sections</vt:lpstr>
      <vt:lpstr>Specifying Building Section Location</vt:lpstr>
      <vt:lpstr>Identifying Sections</vt:lpstr>
      <vt:lpstr>Building Sections</vt:lpstr>
      <vt:lpstr>Longitudinal and Transverse Sections</vt:lpstr>
      <vt:lpstr>Sustainability Plan</vt:lpstr>
      <vt:lpstr>Preparing to Draw Building Sections</vt:lpstr>
      <vt:lpstr>Foundation Detail Sections</vt:lpstr>
      <vt:lpstr>Standard Framing</vt:lpstr>
      <vt:lpstr>Manual Drafting:  Full Building Section</vt:lpstr>
      <vt:lpstr>Manual Drafting:  Full Building Section</vt:lpstr>
      <vt:lpstr>Manual Drafting: Full Building Section</vt:lpstr>
      <vt:lpstr>Manual Drafting: Full Building Section</vt:lpstr>
      <vt:lpstr>CADD: Full Building Section</vt:lpstr>
      <vt:lpstr>CADD: Full Building Section</vt:lpstr>
      <vt:lpstr>CADD: Full Building</vt:lpstr>
      <vt:lpstr>Parametric Modeling:  Creating a Section View</vt:lpstr>
      <vt:lpstr>Parametric Modeling:  Creating a Section View</vt:lpstr>
      <vt:lpstr>Parametric Modeling:  Creating a Section View</vt:lpstr>
      <vt:lpstr>Using Social Media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2013-08-07T19:53:37Z</dcterms:created>
  <dcterms:modified xsi:type="dcterms:W3CDTF">2017-09-17T23:35:52Z</dcterms:modified>
</cp:coreProperties>
</file>