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40" r:id="rId1"/>
    <p:sldMasterId id="2147484253" r:id="rId2"/>
    <p:sldMasterId id="2147484270" r:id="rId3"/>
    <p:sldMasterId id="2147484282" r:id="rId4"/>
    <p:sldMasterId id="2147484294" r:id="rId5"/>
    <p:sldMasterId id="2147484306" r:id="rId6"/>
    <p:sldMasterId id="2147484318" r:id="rId7"/>
    <p:sldMasterId id="2147484330" r:id="rId8"/>
    <p:sldMasterId id="2147484342" r:id="rId9"/>
  </p:sldMasterIdLst>
  <p:notesMasterIdLst>
    <p:notesMasterId r:id="rId42"/>
  </p:notesMasterIdLst>
  <p:handoutMasterIdLst>
    <p:handoutMasterId r:id="rId43"/>
  </p:handoutMasterIdLst>
  <p:sldIdLst>
    <p:sldId id="314" r:id="rId10"/>
    <p:sldId id="256" r:id="rId11"/>
    <p:sldId id="260" r:id="rId12"/>
    <p:sldId id="261" r:id="rId13"/>
    <p:sldId id="307" r:id="rId14"/>
    <p:sldId id="304" r:id="rId15"/>
    <p:sldId id="317" r:id="rId16"/>
    <p:sldId id="308" r:id="rId17"/>
    <p:sldId id="306" r:id="rId18"/>
    <p:sldId id="269" r:id="rId19"/>
    <p:sldId id="309" r:id="rId20"/>
    <p:sldId id="310" r:id="rId21"/>
    <p:sldId id="302" r:id="rId22"/>
    <p:sldId id="272" r:id="rId23"/>
    <p:sldId id="273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15" r:id="rId33"/>
    <p:sldId id="295" r:id="rId34"/>
    <p:sldId id="316" r:id="rId35"/>
    <p:sldId id="299" r:id="rId36"/>
    <p:sldId id="300" r:id="rId37"/>
    <p:sldId id="311" r:id="rId38"/>
    <p:sldId id="312" r:id="rId39"/>
    <p:sldId id="313" r:id="rId40"/>
    <p:sldId id="30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E17D77-FBFA-4664-AE94-08A598D0CB3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6E9EE5-05D0-4DF2-98E7-C255AC6E7C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BCA12A-136A-4649-96BA-C505D09DD0F4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DCF69FC-4827-4C3D-83B7-D6CEC83B3C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7E78A4-B5B7-4AAB-BAAC-0E15DA31C966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00DAE0-6DCD-40B8-80DB-1B183AFF4953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A01778-C48F-410B-B936-7B27913D934D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A3F15B-B753-4EB4-AC65-08F9F8CBD68B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9B6C14-1CB6-4F29-8669-621EEBC7E31C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3D77EB-35B3-4F57-9BB5-447E65A2DAE9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61843B-DC62-4AF6-AB87-C61871835B6C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9FFC75-3900-4762-9976-DE39891152AE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485C7D-5015-4543-91FD-6EF40D390095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932F8F-355B-46DE-8147-70FAE0965E8F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35972F-7DC2-4F4D-9BE1-A4F4464B51BB}" type="slidenum">
              <a:rPr lang="en-US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2B9ED1-B2C8-4356-8D83-CF04A59EA231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A07780-0679-466A-A0CA-6549221C77F6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91A05F-61D1-4464-81D2-1544EA9F52F3}" type="slidenum">
              <a:rPr lang="en-US" altLang="en-US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03DED2-D980-46F4-89CF-AD671B617423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58A026-9151-4C83-AA07-4AFAE00EA164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11EB42-8625-4692-9E39-3DCC9267A27C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078459-9FC5-4DAA-8DDD-5B0D8F6F9594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0CC2ED-66DD-44F5-AD4A-6F6612C4A056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9D6B96-62C0-478E-A959-68836B383D47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D2A05F-833C-45CC-AD8E-131EC76799DD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378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6535C8-4941-4579-AE47-7A3DD7787CF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C100D9-44B8-4ABD-9940-40773C194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8968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11AC2A-529D-4A26-A258-B0EF1BD9B85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3EFB6D-9610-4039-9AC2-4D2B614F60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7527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585B9B-17CD-4899-999B-F280A6643B2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9083D2-BE70-44B0-9A72-2730D9C08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5566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C44D89-CF8A-4CE6-823A-462513012F9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F434BE-7648-41DD-9BA9-A82BAAD3A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1017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84C22B-C175-431C-A082-7B3DA651C6B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F5DEFC-E280-4BAA-91E4-CEDB7F7B4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411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A73F04-4BB9-4B4F-8D55-B6D38B49915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469DB7-D565-484E-BC00-0607BBC09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3098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4ADFF6-C4AE-4BC5-A8EA-D8F6E4710BE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ADDE35-D328-415A-AABB-096A6C66A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844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C6E4D-8D23-4D62-AF35-CC424915095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B6DADF-2E7B-40D3-8DA0-6932EA59A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2676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07815C-46E7-4E43-96BF-DC65C612B20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87F692-4187-4565-BC6A-D03725100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821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DDDA48-D005-4481-B957-68203F3CB93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8E5FBA-CC17-4019-A131-9ECEDFEC9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12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444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37065D-EAC8-44C8-9E4F-F015123AECB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C4C035-EE01-46F0-9AA1-081566475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97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6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0707" y="1526958"/>
            <a:ext cx="3000642" cy="245025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15000" b="1" i="0" spc="-800" baseline="0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0112" y="4003829"/>
            <a:ext cx="7341832" cy="1997475"/>
          </a:xfrm>
          <a:prstGeom prst="rect">
            <a:avLst/>
          </a:prstGeom>
        </p:spPr>
        <p:txBody>
          <a:bodyPr anchor="ctr"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 rot="16200000">
            <a:off x="4100398" y="-790111"/>
            <a:ext cx="721261" cy="3596936"/>
          </a:xfrm>
          <a:prstGeom prst="rect">
            <a:avLst/>
          </a:prstGeom>
        </p:spPr>
        <p:txBody>
          <a:bodyPr vert="vert" lIns="0" anchor="ctr">
            <a:noAutofit/>
          </a:bodyPr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7D5039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98650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02" y="541538"/>
            <a:ext cx="5459762" cy="6747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>
                <a:solidFill>
                  <a:srgbClr val="153E8E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3" y="1296140"/>
            <a:ext cx="8540317" cy="527333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 pitchFamily="34" charset="0"/>
                <a:cs typeface="Arial" pitchFamily="34" charset="0"/>
              </a:defRPr>
            </a:lvl1pPr>
            <a:lvl2pPr>
              <a:defRPr sz="2600">
                <a:latin typeface="Helvetica" pitchFamily="34" charset="0"/>
                <a:cs typeface="Arial" pitchFamily="34" charset="0"/>
              </a:defRPr>
            </a:lvl2pPr>
            <a:lvl3pPr>
              <a:defRPr>
                <a:latin typeface="Helvetica" pitchFamily="34" charset="0"/>
                <a:cs typeface="Arial" pitchFamily="34" charset="0"/>
              </a:defRPr>
            </a:lvl3pPr>
            <a:lvl4pPr>
              <a:defRPr>
                <a:latin typeface="Helvetica" pitchFamily="34" charset="0"/>
                <a:cs typeface="Arial" pitchFamily="34" charset="0"/>
              </a:defRPr>
            </a:lvl4pPr>
            <a:lvl5pPr>
              <a:defRPr>
                <a:latin typeface="Helvetic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284085" y="559294"/>
            <a:ext cx="1402672" cy="6569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500" b="1" i="1">
                <a:solidFill>
                  <a:srgbClr val="008C5B"/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2264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26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5867400" cy="19050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8500" b="1" spc="30" baseline="0"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8200" y="3581400"/>
            <a:ext cx="6324600" cy="2514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0" spc="3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67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360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50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5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50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71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566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649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49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64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19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80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1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607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696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94738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F934B2-4CBA-4BD6-96D1-13E91AC9057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8A6D2B-99DA-4525-95C9-23AFF9079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722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142B71-1817-4129-AB07-0367A3604D7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3AB0E8-2306-40AE-810B-B0186C348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789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291A49-7E05-4239-87BC-C019B20DC3A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6A5F29-8D36-4C27-A60C-7040EC760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278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9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83D898-446A-4852-95A7-4C30A7D905C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8E4D89-1444-4E31-B1B2-BCC6DB843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913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E94393-B1C1-4FDE-A0F8-E6746A22132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D2A1F4-23DD-44A9-9FAE-4473CBFC1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294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3952F3-721A-4B95-8178-3D726A08E1D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22E8AD-E7A3-43ED-9835-847AB19B7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873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DEDB40-65E6-4B21-85EB-930C6D1A2EF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D28F87-DA7F-4CB9-A91D-EE3D52317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242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5663C2-3953-4FC9-A7FC-7BC6E7FCED5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060F7C-7890-439C-9FE0-935BA4044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08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4C24AF-ED04-49B2-B1CE-3D458262A7E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4D5911-C8DF-41BD-BFC8-BAE25A047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5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848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219BE8-9B4E-4109-8645-4EB64269CC5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8D780F-620F-497E-BD00-2BDBF875B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52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7F9255-37CE-473E-BBC4-D41D973EB1E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F3133F-D307-4E16-A603-1869F1909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874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EB5117-7639-45DE-8049-8CB3419622E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AD93CC-F624-4514-8B68-C90E2613A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41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646972-3F51-470F-B337-8B93F4DE449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4CD77C-F3B8-452A-B5C8-E1F51D8BE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206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56C640-32E9-4B9A-A832-BE189C36D98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A69C74-F803-4823-9F63-78528D568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932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B25588-A1CD-41F9-B315-38058B244EB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B2AE84-7D91-42B2-AE0B-D74448A6E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588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25133E-2C14-4106-95C9-9BA52CBF32E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2013DD-628B-4D05-9B71-AE78A9FAD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56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20DD38-065F-4B3F-9280-0FECDD0D728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46E8566-E032-4E21-9076-DAE6F2835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809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D71A5B-9E72-436F-8809-917767205CA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7FA234-F6AB-41CE-BDDA-61E3E477C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61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430AD2-CE6B-43BE-9DE3-C8174828E21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8AC4F6-B709-4323-8C0F-9C5B78265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34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08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E3FAD3-59F0-445C-AC64-95853252345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825E8D-7623-4CD7-8BAB-117A3A5B1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439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66D473-1A09-4289-9618-6BB183C3AE0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43EE36-A850-4D9E-BA42-FBC4063C4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309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FC866E-2C8A-494E-9E08-B40C8993E59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89A157-D60B-46B1-AE94-8E2FD1365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545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A1FADA-0D46-45AB-9063-027DD3B0F26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58BF62-603E-45E0-9280-3933443D0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136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8DEF24-5883-4E80-B933-971DB39027F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BB3E68-EE9E-4EBE-B3B0-B6C663201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927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5AA5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1474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2F3E36-5EAB-4D78-9B9E-B768C3B1BBA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91273D-6DCF-4866-89BE-5805004EB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016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E656F9-96E0-471A-8606-20DC08F71F2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531090-530E-4B70-86C5-085B02F76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5562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9625B9-DD4B-43DD-B5B2-42EB0C975F0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368360-B3F5-4355-AD25-0FA54828F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079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F45992-34A3-45D6-86ED-760D1A922C2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21B09F-F97A-49AC-9264-615E5F91B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1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11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1AFFD1-F427-47EF-8A95-E023B9BCDF4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AE8AC8-788C-4B2F-85D1-0FC202A10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4849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2FCF83-DD6F-4193-BFD4-83FAE292574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7034F6-D462-4ED9-AD8A-1472AFFAC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2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3895CD-9D30-43AC-A826-0DB7AD464B2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C09507-C011-4D82-90BC-0141A9271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438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E5EA56-5336-4460-A158-584EA32A8B8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C70BAC5-2D7F-4754-9B04-BB62D092D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081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FAAF0D-59D9-455E-AA6E-02E23A2AF48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B5B13A-DDA5-4A6F-8672-FD403CEDE0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56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FB6CAC-7C29-4C47-B716-82F78ACA229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C23569-FACB-452C-AF53-75E732A6E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376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447B0A-BA85-4554-A206-5F0F7C95689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1AD1DC-D0C6-4233-98A5-DD7534BD1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0091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29ABE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0116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5705B3-5533-42C2-B233-7EE80AC50C6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EE5910-1161-4A4B-A992-88A1E1A83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1615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E64EDB-8AD5-43BF-BC1D-A7702FDF153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30D2CFB-336A-4AE7-8E57-A36627994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1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4842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314732-1249-49C2-AE5B-9603DDDC292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2A3972-6159-48E8-AE8D-98C7464C4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1543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5C4337-5685-4A48-8E9F-1F8310F1898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163210-5FAC-425D-985A-8E425A119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701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8FF947-ED4D-4F7C-B461-EC75871FC16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1AC8A4-0286-4F7A-871F-F5637A9B9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561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DA364B-15B7-4493-8E8E-729496575F3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D75ED2-06AB-4747-BCFB-B42CF1394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8778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406DF-7B7D-445B-8124-CD92E5C53D4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2B8E1C-9908-47E5-8D15-858B517DD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7958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628578-5647-4B65-9683-3BE716C89960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8F1A7D-3F75-4EFA-8369-78D2A2E00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796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287AD7-5C31-4A6A-B726-E53614ECC1A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5E9A14-1BAE-4F7A-86B3-DE84059AD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870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CD3B9C-FA4E-45F5-A8E3-BC9A21A6398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371D81-4D3F-43C9-8B10-71F416B70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489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6BF494-15C7-496A-8B6C-3E441E89C61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E4FACEA-2013-476D-9780-FC0418569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25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84C4E4-0678-4287-A710-AF052B0FDA8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9DFEA0-7B66-4D5C-B444-E6F3F9784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46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890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113AA8-846C-443C-88B4-8894A80B3C3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BBD518-5061-46B0-9231-5DF3D3B02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1448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B8A273-73A0-4A78-B0E9-F3C30BDADB4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9663AB-14AD-4DFC-B060-3F0917929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0461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8AB254-5D3B-4B52-AFAE-E0E879D9B42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B60575-EC0F-4886-86BB-3B5A1AC1A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7750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5FDD5E-FF73-4B4F-8956-EDA644D9EF8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36C39B-35DD-49AE-9596-E37AAA5D6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7808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FC294E-051F-4BF4-91CC-7D304438E03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F6386F-16EC-4741-8FF6-A8BB5C422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830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96FAB0-0E77-4262-B10C-DE5F0BBEB19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F9C656-6EC9-4913-B080-FB8983A0D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1032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AA0F25-8965-41DE-8D9E-06F6996D9D9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E86EC4-574D-471E-8D18-40298E2D3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0728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893CB1-589C-4250-8F37-9AE383AA071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3F23A0-73FA-4F9D-A8B2-BF91A4ED9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27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2A5C3E-5D1A-4A29-B84F-01D0247D3E1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29D666-0C04-46B7-B7D0-D9775F34B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787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D98555-0837-4F8E-A586-04168BCE2F5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DD781F-35C5-4A5A-9906-FBABA5B2A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577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736B61-F065-44F2-AD56-C1CF6DE2C69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AAC03E-6269-4841-9A5D-400E49FCB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298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DC1D9C-989D-4E04-8F03-43832BD8E41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1A3682-5DEF-4C31-925F-3952C0831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764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0A701F-9B89-4F6A-B27B-BF07A7AA513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29DD89-2F1C-422D-8D79-C1A9A358B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4217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9565BE-0DF9-4F9D-9A94-E003CF67140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DC1D05-3B9C-4CB6-90AD-819E7BE8E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9087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5F7A72-5462-4291-B43A-3B8EE060E38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1B8F5B-9898-4C07-9A08-1C69DAABA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9433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5F3950-C841-405E-B094-ECE08EAF4EC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33463C-7729-486F-A7E3-22C3929C9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3381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57CB2C-BCD1-480B-80F0-73A3FE3A402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8BE22F-3F19-47F3-A07B-5F5862788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4109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5FF9D0-A1EF-4421-A46A-6F46D500C53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A72F27-7383-4246-993D-9DA11E287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5102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1569C8-9C69-4453-9450-F186DD0D1A9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9702E3-BF4A-460C-A344-33E1B86B2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0295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46E3F9-AC94-4998-8A57-502D8802173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A64801-952B-4CC3-AAA6-C05901B53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36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  <p:sldLayoutId id="2147484467" r:id="rId13"/>
    <p:sldLayoutId id="214748446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9" r:id="rId16"/>
    <p:sldLayoutId id="2147484470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192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64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b="1" kern="1200">
          <a:solidFill>
            <a:srgbClr val="29ABE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65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  <p:sldLayoutId id="214748450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466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D2232A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5AA595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rgbClr val="29ABE2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Walls, Windows, and Doors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Show visible wall corners as object lines</a:t>
            </a:r>
          </a:p>
          <a:p>
            <a:r>
              <a:rPr lang="en-US" altLang="en-US" smtClean="0"/>
              <a:t>Draw a wall section to identify vertical heights needed for drawing</a:t>
            </a:r>
          </a:p>
          <a:p>
            <a:r>
              <a:rPr lang="en-US" altLang="en-US" smtClean="0"/>
              <a:t>Include windows and doors that are visible on exterior wall</a:t>
            </a:r>
          </a:p>
          <a:p>
            <a:r>
              <a:rPr lang="en-US" altLang="en-US" smtClean="0"/>
              <a:t>Tops of windows and doors are usually 6'-10" from the top of the subfloor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Walls, Windows, and Doors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Basic process for drawing wall section</a:t>
            </a:r>
          </a:p>
        </p:txBody>
      </p:sp>
      <p:pic>
        <p:nvPicPr>
          <p:cNvPr id="97284" name="Picture 2" descr="X:\Katie Warren\arch_ppt\New folder\23-05 cop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5768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 4"/>
          <p:cNvSpPr>
            <a:spLocks noChangeArrowheads="1"/>
          </p:cNvSpPr>
          <p:nvPr/>
        </p:nvSpPr>
        <p:spPr bwMode="auto">
          <a:xfrm>
            <a:off x="4572000" y="6400800"/>
            <a:ext cx="458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Walls, Windows, and Doors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this project, all windows will be replaced</a:t>
            </a:r>
          </a:p>
        </p:txBody>
      </p:sp>
      <p:pic>
        <p:nvPicPr>
          <p:cNvPr id="98308" name="Picture 2" descr="X:\Katie Warren\arch_ppt\New folder\23-06 cop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362200"/>
            <a:ext cx="55864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4572000" y="6400800"/>
            <a:ext cx="458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Rob Potts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Sustainable Exteriors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Eco-friendly stucco made entirely from natural limestone</a:t>
            </a:r>
          </a:p>
          <a:p>
            <a:r>
              <a:rPr lang="en-US" altLang="en-US" smtClean="0"/>
              <a:t>Nontoxic paint</a:t>
            </a:r>
          </a:p>
          <a:p>
            <a:r>
              <a:rPr lang="en-US" altLang="en-US" smtClean="0"/>
              <a:t>Sustainable alternative finishes save money in the long run and preserve environment</a:t>
            </a:r>
          </a:p>
        </p:txBody>
      </p:sp>
      <p:sp>
        <p:nvSpPr>
          <p:cNvPr id="9933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mtClean="0"/>
              <a:t>Green Architecture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Roof Features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Shown on an elevation drawing</a:t>
            </a:r>
          </a:p>
          <a:p>
            <a:pPr lvl="1"/>
            <a:r>
              <a:rPr lang="en-US" altLang="en-US" smtClean="0"/>
              <a:t>Roof style and pitch</a:t>
            </a:r>
          </a:p>
          <a:p>
            <a:pPr lvl="1"/>
            <a:r>
              <a:rPr lang="en-US" altLang="en-US" smtClean="0"/>
              <a:t>Chimney height and size</a:t>
            </a:r>
          </a:p>
          <a:p>
            <a:r>
              <a:rPr lang="en-US" altLang="en-US" smtClean="0"/>
              <a:t>Draw gable ends first to determine roof height—highest section first</a:t>
            </a:r>
          </a:p>
          <a:p>
            <a:r>
              <a:rPr lang="en-US" altLang="en-US" smtClean="0"/>
              <a:t>Show chimney flashing, roof covering material, and gable ventilators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Dimensions, Notes, Symbols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 numCol="2"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Dimensions on elevations are mainly height dimensions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Notes provide additional information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Frequently used symbols: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Roof pitch symbol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Exterior materials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Window swing symbols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Cutting-plane lines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Manual Drafting: Elevations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1.	Draw a section through the wall to be     represented by the elevation. Section should be 1/4" = 1'-0" scale. Draw a section for each different type of wall.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2.	Place floor plan above space where elevations are to be drawn.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Manual Drafting: Elevations</a:t>
            </a:r>
          </a:p>
        </p:txBody>
      </p:sp>
      <p:sp>
        <p:nvSpPr>
          <p:cNvPr id="103427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2286000"/>
            <a:ext cx="8229600" cy="4267200"/>
          </a:xfrm>
        </p:spPr>
        <p:txBody>
          <a:bodyPr/>
          <a:lstStyle/>
          <a:p>
            <a:r>
              <a:rPr lang="en-US" altLang="en-US" smtClean="0"/>
              <a:t>Steps 1 and 2</a:t>
            </a:r>
          </a:p>
        </p:txBody>
      </p:sp>
      <p:pic>
        <p:nvPicPr>
          <p:cNvPr id="103428" name="Picture 4" descr="22-07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214938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572000" y="6400800"/>
            <a:ext cx="458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Manual Drafting: Elevations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3.	Project heights of features on section drawing to space where elevation is to be drawn.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4.	Project the features from the floor plan to the space where the elevation is to be drawn.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Manual Drafting: Elevations</a:t>
            </a:r>
          </a:p>
        </p:txBody>
      </p:sp>
      <p:sp>
        <p:nvSpPr>
          <p:cNvPr id="105475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2514600"/>
            <a:ext cx="8229600" cy="3886200"/>
          </a:xfrm>
        </p:spPr>
        <p:txBody>
          <a:bodyPr/>
          <a:lstStyle/>
          <a:p>
            <a:r>
              <a:rPr lang="en-US" altLang="en-US" smtClean="0"/>
              <a:t>Steps 3 and 4</a:t>
            </a:r>
          </a:p>
        </p:txBody>
      </p:sp>
      <p:pic>
        <p:nvPicPr>
          <p:cNvPr id="105476" name="Picture 4" descr="22-08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09900"/>
            <a:ext cx="50958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4"/>
          <p:cNvSpPr>
            <a:spLocks noChangeArrowheads="1"/>
          </p:cNvSpPr>
          <p:nvPr/>
        </p:nvSpPr>
        <p:spPr bwMode="auto">
          <a:xfrm>
            <a:off x="4572000" y="6400800"/>
            <a:ext cx="458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ubtitle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Chapter 23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Elevations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Manual Drafting: Elevations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5.	Darken each feature and remove construction lines. Check overall design.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6.	Add details, such as railings, window muntins, trim, window wells, and gable ventilators. Check manufacturer’s literature.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Manual Drafting: Elevations</a:t>
            </a:r>
          </a:p>
        </p:txBody>
      </p:sp>
      <p:sp>
        <p:nvSpPr>
          <p:cNvPr id="1075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/>
          <a:lstStyle/>
          <a:p>
            <a:r>
              <a:rPr lang="en-US" altLang="en-US" smtClean="0"/>
              <a:t>Steps 5 and 6</a:t>
            </a:r>
          </a:p>
        </p:txBody>
      </p:sp>
      <p:pic>
        <p:nvPicPr>
          <p:cNvPr id="107524" name="Picture 4" descr="22-09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932113"/>
            <a:ext cx="5191125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4572000" y="6400800"/>
            <a:ext cx="458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Manual Drafting: Elevations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7.	Add dimensions, notes, and symbols. Draw material symbols last.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8.	Add title and scale.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9.	Check drawing for completeness.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Manual Drafting: Elevations</a:t>
            </a:r>
          </a:p>
        </p:txBody>
      </p:sp>
      <p:sp>
        <p:nvSpPr>
          <p:cNvPr id="1095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Steps 7, 8, and 9</a:t>
            </a:r>
          </a:p>
        </p:txBody>
      </p:sp>
      <p:pic>
        <p:nvPicPr>
          <p:cNvPr id="109572" name="Picture 4" descr="22-10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464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tangle 4"/>
          <p:cNvSpPr>
            <a:spLocks noChangeArrowheads="1"/>
          </p:cNvSpPr>
          <p:nvPr/>
        </p:nvSpPr>
        <p:spPr bwMode="auto">
          <a:xfrm>
            <a:off x="4572000" y="6400800"/>
            <a:ext cx="458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CADD: Elevations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1.	Draw typical wall section to provide height measurements. Draw objects for section at actual size.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2.	Place copy of floor plan above space where elevation will be drawn. Place side of floor plan that will be shown in elevation facing area where elevation will be drawn.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CADD: Elevations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3. 	Project features to be drawn on elevation from floor plan. Project one or more elements at a time. Projection lines should be on separate layer.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4.	Locate foundation wall, footings, and grade line heights on elevation. These will be hidden lines except for grade line. Use separate layers.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CADD: Elevations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5.	Locate wall height and roof lines on elevation. Draw exterior walls above grade and roof.  Exterior wall lines should have their own layer.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6.	Locate height of windows, doors, and other features. Use symbols library for complex symbols.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CADD: Elevations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7.	Add dimensions and notes.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8.	Add material symbols (hatch patterns).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9.	Add scale and title.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10.	Hide or turn off layer(s) containing floor plan copy and wall section. 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11.	Follow same procedure to create elevations for remaining sides of house.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Completed Front Elevation</a:t>
            </a:r>
          </a:p>
        </p:txBody>
      </p:sp>
      <p:pic>
        <p:nvPicPr>
          <p:cNvPr id="114691" name="Picture 3" descr="22-17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661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Rectangle 3"/>
          <p:cNvSpPr>
            <a:spLocks noChangeArrowheads="1"/>
          </p:cNvSpPr>
          <p:nvPr/>
        </p:nvSpPr>
        <p:spPr bwMode="auto">
          <a:xfrm>
            <a:off x="4572000" y="6400800"/>
            <a:ext cx="458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Parametric Modeling: </a:t>
            </a:r>
            <a:br>
              <a:rPr lang="en-US" altLang="en-US" smtClean="0"/>
            </a:br>
            <a:r>
              <a:rPr lang="en-US" altLang="en-US" smtClean="0"/>
              <a:t>Creating an Elevation View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1.	Access the ELEVATION command in the floor plan view, select the appropriate view type to create an exterior or interior elevation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2.	Adjust the boundary establishing the extents of the elevation view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3.	Change default name of elevation view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List features that should be included on an exterior elevation.</a:t>
            </a:r>
          </a:p>
          <a:p>
            <a:r>
              <a:rPr lang="en-US" altLang="en-US" smtClean="0"/>
              <a:t>Describe the placement of walls, windows, and doors on an elevation.</a:t>
            </a:r>
          </a:p>
          <a:p>
            <a:r>
              <a:rPr lang="en-US" altLang="en-US" smtClean="0"/>
              <a:t>Explain how to show roof features on an elevation.</a:t>
            </a:r>
          </a:p>
          <a:p>
            <a:r>
              <a:rPr lang="en-US" altLang="en-US" smtClean="0"/>
              <a:t>Identify the dimensions commonly shown on elevations.</a:t>
            </a:r>
          </a:p>
          <a:p>
            <a:r>
              <a:rPr lang="en-US" altLang="en-US" smtClean="0"/>
              <a:t>Draw an exterior elevation that demonstrates proper techniques.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Parametric Modeling: </a:t>
            </a:r>
            <a:br>
              <a:rPr lang="en-US" altLang="en-US" smtClean="0"/>
            </a:br>
            <a:r>
              <a:rPr lang="en-US" altLang="en-US" smtClean="0"/>
              <a:t>Creating an Elevation View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4.	Open the elevation view and change the view scale to the appropriate scale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5.	If necessary, adjust the display of lines below grade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6.	Adjust the display of levels as needed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7.	Add dimensions and notes</a:t>
            </a: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Parametric Modeling: </a:t>
            </a:r>
            <a:br>
              <a:rPr lang="en-US" altLang="en-US" smtClean="0"/>
            </a:br>
            <a:r>
              <a:rPr lang="en-US" altLang="en-US" smtClean="0"/>
              <a:t>Creating an Elevation View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8.	Create a new sheet for elevation view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9.	Look over your work to be sure that you are finished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mtClean="0"/>
              <a:t>10.	Follow same procedure to create elevations for remaining sides of the house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Coping with Stress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Changes can cause stress</a:t>
            </a:r>
          </a:p>
          <a:p>
            <a:r>
              <a:rPr lang="en-US" altLang="en-US" smtClean="0"/>
              <a:t>Stress can affect work performance</a:t>
            </a:r>
          </a:p>
          <a:p>
            <a:r>
              <a:rPr lang="en-US" altLang="en-US" smtClean="0"/>
              <a:t>Understand cause of your stress</a:t>
            </a:r>
          </a:p>
          <a:p>
            <a:r>
              <a:rPr lang="en-US" altLang="en-US" smtClean="0"/>
              <a:t>Think about ways to handle it</a:t>
            </a:r>
          </a:p>
          <a:p>
            <a:r>
              <a:rPr lang="en-US" altLang="en-US" smtClean="0"/>
              <a:t>Keep log to determine what are stress triggers</a:t>
            </a:r>
          </a:p>
        </p:txBody>
      </p:sp>
      <p:sp>
        <p:nvSpPr>
          <p:cNvPr id="118788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mtClean="0"/>
              <a:t>Employability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 to Elevations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Elevation</a:t>
            </a:r>
          </a:p>
          <a:p>
            <a:pPr lvl="1"/>
            <a:r>
              <a:rPr lang="en-US" altLang="en-US" smtClean="0"/>
              <a:t>Orthographic projection drawing of one side of building</a:t>
            </a:r>
          </a:p>
          <a:p>
            <a:pPr lvl="1"/>
            <a:r>
              <a:rPr lang="en-US" altLang="en-US" smtClean="0"/>
              <a:t>Gives vertical dimensions</a:t>
            </a:r>
          </a:p>
          <a:p>
            <a:pPr lvl="1"/>
            <a:r>
              <a:rPr lang="en-US" altLang="en-US" smtClean="0"/>
              <a:t>Shows exterior materials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Elevation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rendering shows a typical residence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572000" y="6400800"/>
            <a:ext cx="458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Martin Drafting and Design, Inc.</a:t>
            </a:r>
            <a:endParaRPr lang="en-US" altLang="en-US" sz="800"/>
          </a:p>
        </p:txBody>
      </p:sp>
      <p:pic>
        <p:nvPicPr>
          <p:cNvPr id="91141" name="Picture 2" descr="X:\Katie W\arch_efr\23-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43148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3" descr="X:\Katie W\arch_efr\23-01b copy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Elevation Identification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830763"/>
          </a:xfrm>
        </p:spPr>
        <p:txBody>
          <a:bodyPr/>
          <a:lstStyle/>
          <a:p>
            <a:r>
              <a:rPr lang="en-US" altLang="en-US" smtClean="0"/>
              <a:t>Four elevations—one for each side of house</a:t>
            </a:r>
          </a:p>
          <a:p>
            <a:r>
              <a:rPr lang="en-US" altLang="en-US" smtClean="0"/>
              <a:t>Identified by structure side or compass points</a:t>
            </a:r>
          </a:p>
        </p:txBody>
      </p:sp>
      <p:pic>
        <p:nvPicPr>
          <p:cNvPr id="5" name="Picture 4" descr="22-02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67000" y="533400"/>
            <a:ext cx="3629025" cy="8229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572000" y="6400800"/>
            <a:ext cx="458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Martin Drafting and Design, Inc.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Grade Lines, Floors, and Ceilings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Grade line is reference point for most elevations</a:t>
            </a:r>
          </a:p>
          <a:p>
            <a:r>
              <a:rPr lang="en-US" altLang="en-US" smtClean="0"/>
              <a:t>Site plan shows the existing grade</a:t>
            </a:r>
          </a:p>
          <a:p>
            <a:r>
              <a:rPr lang="en-US" altLang="en-US" smtClean="0"/>
              <a:t>Draw all features below grade as hidden lines</a:t>
            </a:r>
          </a:p>
          <a:p>
            <a:r>
              <a:rPr lang="en-US" altLang="en-US" smtClean="0"/>
              <a:t>Foundation walls, footings, and window wells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X:\Katie Warren\arch_ppt\New folder\23-04 cop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2960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Grade Lines, Floors, and Ceilings</a:t>
            </a:r>
          </a:p>
        </p:txBody>
      </p:sp>
      <p:sp>
        <p:nvSpPr>
          <p:cNvPr id="942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You can see the finished grade line and other features</a:t>
            </a: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4572000" y="6400800"/>
            <a:ext cx="458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Floor-to-Ceiling Height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methods of representing floor-to-ceiling height</a:t>
            </a:r>
          </a:p>
          <a:p>
            <a:pPr lvl="1"/>
            <a:r>
              <a:rPr lang="en-US" altLang="en-US" smtClean="0"/>
              <a:t>Indicate distance from finished floor to finished ceiling</a:t>
            </a:r>
          </a:p>
          <a:p>
            <a:pPr lvl="1"/>
            <a:r>
              <a:rPr lang="en-US" altLang="en-US" smtClean="0"/>
              <a:t>Show construction dimension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h2018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Ar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mployabil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rocedure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ocedure 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rocedure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519</Words>
  <Application>Microsoft Office PowerPoint</Application>
  <PresentationFormat>On-screen Show (4:3)</PresentationFormat>
  <Paragraphs>149</Paragraphs>
  <Slides>32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arch2018</vt:lpstr>
      <vt:lpstr>Objectives</vt:lpstr>
      <vt:lpstr>Content</vt:lpstr>
      <vt:lpstr>Green Arch</vt:lpstr>
      <vt:lpstr>Employability</vt:lpstr>
      <vt:lpstr>Procedure Red</vt:lpstr>
      <vt:lpstr>Procedure Teal</vt:lpstr>
      <vt:lpstr>Procedure Blue</vt:lpstr>
      <vt:lpstr>PowerPoint Presentation</vt:lpstr>
      <vt:lpstr>PowerPoint Presentation</vt:lpstr>
      <vt:lpstr>Objectives</vt:lpstr>
      <vt:lpstr>Introduction to Elevations</vt:lpstr>
      <vt:lpstr>Elevation</vt:lpstr>
      <vt:lpstr>Elevation Identification</vt:lpstr>
      <vt:lpstr>Grade Lines, Floors, and Ceilings</vt:lpstr>
      <vt:lpstr>Grade Lines, Floors, and Ceilings</vt:lpstr>
      <vt:lpstr>Floor-to-Ceiling Height</vt:lpstr>
      <vt:lpstr>Walls, Windows, and Doors</vt:lpstr>
      <vt:lpstr>Walls, Windows, and Doors</vt:lpstr>
      <vt:lpstr>Walls, Windows, and Doors</vt:lpstr>
      <vt:lpstr>Sustainable Exteriors</vt:lpstr>
      <vt:lpstr>Roof Features</vt:lpstr>
      <vt:lpstr>Dimensions, Notes, Symbols</vt:lpstr>
      <vt:lpstr>Manual Drafting: Elevations</vt:lpstr>
      <vt:lpstr>Manual Drafting: Elevations</vt:lpstr>
      <vt:lpstr>Manual Drafting: Elevations</vt:lpstr>
      <vt:lpstr>Manual Drafting: Elevations</vt:lpstr>
      <vt:lpstr>Manual Drafting: Elevations</vt:lpstr>
      <vt:lpstr>Manual Drafting: Elevations</vt:lpstr>
      <vt:lpstr>Manual Drafting: Elevations</vt:lpstr>
      <vt:lpstr>Manual Drafting: Elevations</vt:lpstr>
      <vt:lpstr>CADD: Elevations</vt:lpstr>
      <vt:lpstr>CADD: Elevations</vt:lpstr>
      <vt:lpstr>CADD: Elevations</vt:lpstr>
      <vt:lpstr>CADD: Elevations</vt:lpstr>
      <vt:lpstr>Completed Front Elevation</vt:lpstr>
      <vt:lpstr>Parametric Modeling:  Creating an Elevation View</vt:lpstr>
      <vt:lpstr>Parametric Modeling:  Creating an Elevation View</vt:lpstr>
      <vt:lpstr>Parametric Modeling:  Creating an Elevation View</vt:lpstr>
      <vt:lpstr>Coping with Stress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2013-07-19T14:26:03Z</dcterms:created>
  <dcterms:modified xsi:type="dcterms:W3CDTF">2017-09-17T23:36:23Z</dcterms:modified>
</cp:coreProperties>
</file>