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3" r:id="rId1"/>
    <p:sldMasterId id="2147483756" r:id="rId2"/>
    <p:sldMasterId id="2147483773" r:id="rId3"/>
    <p:sldMasterId id="2147483785" r:id="rId4"/>
    <p:sldMasterId id="2147483797" r:id="rId5"/>
    <p:sldMasterId id="2147483809" r:id="rId6"/>
    <p:sldMasterId id="2147483821" r:id="rId7"/>
    <p:sldMasterId id="2147483833" r:id="rId8"/>
    <p:sldMasterId id="2147483845" r:id="rId9"/>
  </p:sldMasterIdLst>
  <p:notesMasterIdLst>
    <p:notesMasterId r:id="rId54"/>
  </p:notesMasterIdLst>
  <p:sldIdLst>
    <p:sldId id="30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6" r:id="rId28"/>
    <p:sldId id="277" r:id="rId29"/>
    <p:sldId id="278" r:id="rId30"/>
    <p:sldId id="279" r:id="rId31"/>
    <p:sldId id="291" r:id="rId32"/>
    <p:sldId id="280" r:id="rId33"/>
    <p:sldId id="281" r:id="rId34"/>
    <p:sldId id="298" r:id="rId35"/>
    <p:sldId id="282" r:id="rId36"/>
    <p:sldId id="292" r:id="rId37"/>
    <p:sldId id="283" r:id="rId38"/>
    <p:sldId id="284" r:id="rId39"/>
    <p:sldId id="293" r:id="rId40"/>
    <p:sldId id="295" r:id="rId41"/>
    <p:sldId id="294" r:id="rId42"/>
    <p:sldId id="296" r:id="rId43"/>
    <p:sldId id="285" r:id="rId44"/>
    <p:sldId id="286" r:id="rId45"/>
    <p:sldId id="287" r:id="rId46"/>
    <p:sldId id="288" r:id="rId47"/>
    <p:sldId id="289" r:id="rId48"/>
    <p:sldId id="290" r:id="rId49"/>
    <p:sldId id="297" r:id="rId50"/>
    <p:sldId id="299" r:id="rId51"/>
    <p:sldId id="300" r:id="rId52"/>
    <p:sldId id="30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EBAC86-302C-4970-AF8A-2B8A419988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23A7FB-F1F5-4635-8A3A-CEFD85CF6F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485A7A-06A0-4A2A-B869-78860E7F4F89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87D9D9-5C47-4AEF-B6AD-B4A1CD0CE4F4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3FEB5E-92DC-4982-ADA4-EC2AFFBC18C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E0F328-2F09-4D69-A3E0-99FE0908AF2A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DF57CF-95C7-4BBB-B6FF-D36598FC0364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DBB60C-48D8-4616-ABB6-BE5FB5F309EF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84EA01-7428-4F98-B902-7FAD68FBDB4D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18481C-D9D2-447B-B38E-774F0F9CC12B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FD2785-F88C-460E-99A9-924C91F2BE67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CC7285-ED49-4E21-AE2E-DF9BE021D197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E3372E-FABC-495B-B23B-2DD8F2DF18FD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976640-4852-49D8-A412-B9D395DE5BD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8B953A-30E9-4B05-8B2B-1F35344FAA4C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AA4E0-BCE3-47B5-AFB1-93EE142B1625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734051-61F2-449C-9E9A-02AABC25B63D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DD4B10-482C-40EE-9650-21A4D7B9CBB7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E67ED4-8966-400C-A765-CCB651F56EF7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8430BA-82E8-4DD9-ACA0-65E3C497CED6}" type="slidenum">
              <a:rPr lang="en-US" altLang="en-US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63EA6E-0C1F-4105-AFF7-1E0D34392A14}" type="slidenum">
              <a:rPr lang="en-US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3483FC-8558-4702-8B25-F63C5829FA2A}" type="slidenum">
              <a:rPr lang="en-US" altLang="en-US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AB624D-91F8-45DA-88BC-4C601E51C607}" type="slidenum">
              <a:rPr lang="en-US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DB4C9F-9DC5-4EFA-B1DF-645181E3CFB2}" type="slidenum">
              <a:rPr lang="en-US" altLang="en-US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81A43A-9184-4F8F-B14B-94B0EAA5C2D2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637C3A-751B-454B-ABB1-420A46736540}" type="slidenum">
              <a:rPr lang="en-US" altLang="en-US">
                <a:latin typeface="Calibri" panose="020F0502020204030204" pitchFamily="34" charset="0"/>
              </a:rPr>
              <a:pPr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8D4E0B-8265-48A3-AAB2-9FA0AEB77146}" type="slidenum">
              <a:rPr lang="en-US" altLang="en-US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2DA11C-52BA-4BC1-A447-9B4C9F631C5E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2A233-D76D-4F81-8B1E-F6FAA1F3015D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A3042C-E22A-4693-A0C0-8193082FB41F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4AEE08-223E-4F04-BB1D-0F2FC6B6C9A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06DA5A-09FF-4ECE-B5CE-2C9E84645AD0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180E4A-6575-4274-A1CD-D48084E52C82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C6EE1-EF95-4C53-AB2E-D9E44DC1F89C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0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809E23-A580-4131-A530-57207AD7AD5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4BAB95-8096-40CE-A5B9-3AA0E21BE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153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CA4B99-4D79-49F2-8193-F0CF6C90344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CA8D3C-79D9-4BA9-A476-073584073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79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C263D-6F5D-4C71-BA66-6751DF9913D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158AC1-DBBA-46B1-B1D8-69E38C844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176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08F83-31B7-49FC-B272-DC23DEC1B87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3889E5-5489-4394-81DB-00841CFE9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31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173FC1-E73A-4A92-85B0-C473F8250C9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F12AD9-661B-483A-B8E3-6DF832B05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88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D7CA82-FDE4-48D3-A2B1-322C6E6B4A3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A8D4F3-50BC-436F-B976-2BDE540A1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814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6262E-BBDE-4D22-AB6A-8FF7F6E1F2B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94E741-12CC-4582-B868-65FD0A9C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6844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49167-0E7F-42C1-960F-9A8F74D6469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A74131-D698-4694-958C-419A2530C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421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8FBEB-A0B5-41D1-A957-0CD74ECAE17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6D3A2E-2E09-40B5-A3E1-0BD11BD9F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189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EB225-AB06-47DC-A221-96C13B20ED3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D759E5-8A5F-42C0-8281-880E3DB5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8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2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C7BA5A-531C-4369-8FCB-D9EC514EE25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5864F9-F407-48C0-B174-524F9BA87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50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49228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7708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54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28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48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3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5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83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13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1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9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81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8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DDFEA-3D06-4AF5-9E8A-05A1264B1AD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62A7A4-D35E-4146-B10E-4ECF62EE2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7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72E49-163E-4E55-8863-13279396133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F562EA-D4E4-4276-BF78-7C705001F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5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DD54DE-9A0D-4D8D-A500-BB6DDABBC67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E81412-E432-4C47-99ED-72485245F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66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4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7FEF47-04FC-466F-B104-168FF8CB2CE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B0FEA5-0935-446A-8242-686CB3923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530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97E994-1942-4743-A45F-AB393F6FB7B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D7D919-2464-479D-9436-59EDA5CEE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7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B1CFA-07CD-414A-AB02-34CD4EC1C2B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711624-D658-44DC-A7FA-E1DD06ACE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62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36DA14-1A11-4E87-963F-0D5643E3B39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A1EA0-41B8-4522-AD6C-8AEC7180F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511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608D8D-F042-4D93-82B2-7D688F8201B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1A0595-6A17-4F05-BB5A-00C8C4CBE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81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356494-0065-4173-974E-C80FAAD0767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AE13AC-8AB8-4BA8-A401-42A6336FB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47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D7EB5-6D79-49E3-BE87-73B234FF1A7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36553B-E668-48F8-AAFA-9E9C1FBED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46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9CFF91-89A5-4705-B457-1E8BCE7D316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904E86-8FEF-41FE-AA96-247E36FA9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915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8D0EB2-B835-4DCD-8C15-76B960B290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A95853-207A-4B17-9AAD-231F7EC17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72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1A8AD0-BD86-4297-8021-10D4E11FDD7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0160B9-96C8-4C9B-9FA0-B5DA90C8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7D328-BC7B-4567-BD99-AD53E109828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2F1909-B7A5-4D00-A4C2-81888D08E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04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87C75-5470-45A9-9BF4-DA432310115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A21ED2-3AE7-4232-82C1-B2461296F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71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AF9F58-0443-4C59-ABF4-9C69D6070E4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E58906-3973-4EAA-886A-BC0025632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758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AF008D-3E20-4295-AF32-8F96148AE44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1DFBAD-D440-4BE3-8810-CD367100B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60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E0533-F7D4-4A33-9827-F4843C31A04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8E3A12-4D05-42F0-8E93-CBBC539BC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30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67FE93-EEC6-4568-B2F5-06DA9783966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CAAD83-4371-4146-B786-3DE49A65A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9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5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5C46DB-3554-4BD5-8899-00CC0243C3D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5F89D6-83ED-440A-82D4-851ACCA24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067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4FE6A-78D7-4408-A8A0-682948C1457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308AB6-2C02-4861-ACD8-84706836E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56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FC6FD-DAD3-4D6A-928D-85437E8E62D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2CD86C-61B1-4F93-A466-FF44179BC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651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9E4912-98C0-45A9-9DB6-87B4A0C4C32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792D23-77B2-471B-9125-179C8793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8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4C489E-CFE2-4E59-9C0D-E19ED645BAE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7852F6-E6DE-4E58-90FE-1916775F6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719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708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53E93-4F2A-4951-BF76-99074E64139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5384BD-186D-4446-B451-A9A738DF6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44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69CF5B-1DD4-4694-A463-1DAFA742B77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1280EA-4CB4-441E-9F08-431CB1BA4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31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123AAD-4C8B-42D5-A65B-92BE39592A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FC1D3-0466-43D8-BD48-14E06CF5C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183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1957D8-C8AD-48D7-BD6C-EE1A408D83D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E9EDDE-9FF6-4395-9DF0-ED68FDBBE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2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DD766A-858B-41E5-B749-2D146FBC0A4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947289-31D1-4948-B1A5-06E3B9088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601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F05EB4-585E-4995-91E5-243043BDEE9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F16928-6012-43ED-9DC7-E31971CAA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90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E3CB9A-A8B6-4BE6-88F9-60445C5871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C710E6-80A0-4594-99D4-5C70829FC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893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91A05A-A3F4-40C6-9ADB-7A618D8739B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340B74-34EF-4A63-8F31-2A56AC352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865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42C7A7-492D-45B8-B2E8-FCB9004C57B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59BFD5-CC66-48D0-AB7B-75C1107A6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7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5E9321-60F9-48D0-9C66-F4FFF95B7EE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D365FD-11C0-4E52-A174-AAD08D1FD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939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E58AD4-E33C-4A7D-9DEB-D694E5B45DB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01DC31-973E-446D-8DF2-8923F5523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56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174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256E51-88BB-47C1-9A14-5F5577D49EB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24699B-2186-42A3-8E7C-51B1358FF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0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529EA-ABFE-4574-9209-87814EFB47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57FDE-9499-49F5-9EAC-A24EECE89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5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027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6A7414-5E4D-4487-9EDC-8C8F413AA41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55C4EB-7B85-46EC-A288-19B51BECA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378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07315E-E16A-483D-A94D-50098515713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490CB9-70B0-4DAC-87D4-162484D30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37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C5150-815E-4A5A-ACB9-C20AB2B331A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FF12EC-DBDC-4E99-8E7A-F990FF2FF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70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DBCC99-C602-4976-A4F9-D501E6B4C56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722A51-2FED-42F7-BBD5-3C36C1AC5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632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6BF825-C12A-4869-8588-75098C32E0C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A6D10A-B8BE-4BC3-8DC5-A9F4D8414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5902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DA5B94-C423-4EBA-A8D5-97045F2FAEA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12D45A-F0F7-4FB5-A996-9BE835061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51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1A3B70-C6F8-43DB-A176-F6A051A35C4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44B668-0365-41B9-95B7-0213925A5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28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A8B125-64D3-4985-B8B3-C745026E1AE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765DCE-2FF6-4E03-B1F9-9D5A0DD8C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84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9FAF50-BC32-4A83-A41D-EA408B8EA9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C0327B-2694-4462-AC4F-30FB557F9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218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D567F-C6C1-4D39-8C19-25B7248C618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93126C-CEFC-4E74-A033-CBFF52B61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8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794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62273F-25D5-4FBA-81CC-B7989ACD094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2E5776-52DD-4817-9CA5-04EDD48F5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6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AB96D-8ACD-4DBB-88B3-67C91CF3542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AF32BB-0CBF-4729-8833-E6A2A9AF3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92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3C65A4-E69E-45F2-A9B2-EE019FCC803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23E0F9-2219-418D-BF7B-E8AEB8ECD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45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33D384-C13D-4F4C-BFA4-7F5D34B65E4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474CF3-D4EE-49CB-AAE8-20A35FB8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888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1A1C8-1490-4AE0-B2A8-567E3DECFE3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26A008-EB1C-486C-825B-D647BC526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1220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FE369-0479-4D84-A8BE-D197AF68033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9B0F6A-7D70-4175-A0F0-0144911B0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1772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7D322-49EF-4390-9AB3-3734207C097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EFF58F-890B-46C5-B131-23A158C41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01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E9AE21-6595-446A-8101-BD55651B393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146149-21D7-4042-B38A-11C0345B2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177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C117DE-FADB-44CA-922C-ADB98E74681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D662FD-0AE5-43F7-A5DF-0F0EF0A9F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51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589DBF-DBB0-4459-9F38-53AFEB1824A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D91E4B-E3B3-4E72-B1B9-A623ADB3B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8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28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3CD40-1A40-4E8C-AF87-00A615BD1E0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9F2510-FB56-437F-AF0B-55CB49D62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61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83107A-9384-4C1F-AC25-9E3BECCB8D7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0356CA-DFC5-4CBE-8B23-2922D09B4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578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13B83-0E90-4921-B7ED-2705B000583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06F39F-6933-42D0-BF2D-8CBC64395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196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C7E84-0F45-4DBC-912A-1AC09CD39B6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DEB2E6-FBC0-4237-80AC-7D4746FC1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853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8B725-3269-461F-BB13-2B7C4F3079F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0769CF-C306-4B10-963E-E0AD3B361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8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3D1644-21A2-474B-A9E3-91DF61E009F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EFFE3A-EDB4-4124-B53C-ADCC1F8D7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5439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6412BE-7E7D-4F46-AE77-36DFC9A70D1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9F097-4EC7-4155-9121-BD6FD6D1E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437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0EB965-D449-49F5-8CC6-2A5FC16C548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E310D2-AD64-4372-8303-8D38637CD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965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C5F93E-8432-4FC1-AE93-2B8E08FBE7B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5EF910-1C2F-481C-83E5-FF12435C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566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EA10F-4122-49FF-A5B8-4CE19545D6E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8BEFEB-ACDE-4510-BEE4-8B90F88C4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0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70" r:id="rId13"/>
    <p:sldLayoutId id="214748397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72" r:id="rId16"/>
    <p:sldLayoutId id="2147483973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7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68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69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 Stairs</a:t>
            </a:r>
          </a:p>
        </p:txBody>
      </p:sp>
      <p:sp>
        <p:nvSpPr>
          <p:cNvPr id="96259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724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Two flights of stairs, parallel to each other with landing in between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Narrow or wide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Narrow U stairs have little or no space between flights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Wide U stairs have a well hole between flights</a:t>
            </a:r>
          </a:p>
        </p:txBody>
      </p:sp>
      <p:pic>
        <p:nvPicPr>
          <p:cNvPr id="96260" name="Picture 5" descr="23-05A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148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7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/>
              <a:t>Goodheart-Willcox Publisher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Winder Stairs</a:t>
            </a:r>
          </a:p>
        </p:txBody>
      </p:sp>
      <p:sp>
        <p:nvSpPr>
          <p:cNvPr id="97283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54563"/>
          </a:xfrm>
        </p:spPr>
        <p:txBody>
          <a:bodyPr/>
          <a:lstStyle/>
          <a:p>
            <a:r>
              <a:rPr lang="en-US" altLang="en-US" smtClean="0"/>
              <a:t>Pie-shaped steps that replace landing</a:t>
            </a:r>
          </a:p>
          <a:p>
            <a:r>
              <a:rPr lang="en-US" altLang="en-US" smtClean="0"/>
              <a:t>Used when no space for L, double-L, U stairs</a:t>
            </a:r>
          </a:p>
          <a:p>
            <a:r>
              <a:rPr lang="en-US" altLang="en-US" smtClean="0"/>
              <a:t>Not as safe as other stairs, avoid if possible</a:t>
            </a:r>
          </a:p>
        </p:txBody>
      </p:sp>
      <p:pic>
        <p:nvPicPr>
          <p:cNvPr id="97284" name="Picture 5" descr="23-06A copy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2950"/>
            <a:ext cx="50292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Spiral Stairs</a:t>
            </a:r>
          </a:p>
        </p:txBody>
      </p:sp>
      <p:sp>
        <p:nvSpPr>
          <p:cNvPr id="98307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Form a circle about a center point</a:t>
            </a:r>
          </a:p>
          <a:p>
            <a:r>
              <a:rPr lang="en-US" altLang="en-US" smtClean="0"/>
              <a:t>Used where little space is available</a:t>
            </a:r>
          </a:p>
          <a:p>
            <a:r>
              <a:rPr lang="en-US" altLang="en-US" smtClean="0"/>
              <a:t>Can be decorative</a:t>
            </a:r>
          </a:p>
          <a:p>
            <a:r>
              <a:rPr lang="en-US" altLang="en-US" smtClean="0"/>
              <a:t>Not very safe</a:t>
            </a:r>
          </a:p>
          <a:p>
            <a:endParaRPr lang="en-US" altLang="en-US" smtClean="0"/>
          </a:p>
        </p:txBody>
      </p:sp>
      <p:pic>
        <p:nvPicPr>
          <p:cNvPr id="98308" name="Picture 5" descr="23-07A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981200"/>
            <a:ext cx="36718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Box 7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Circular Stairs</a:t>
            </a:r>
          </a:p>
        </p:txBody>
      </p:sp>
      <p:sp>
        <p:nvSpPr>
          <p:cNvPr id="993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Curved, with trapezoidal steps</a:t>
            </a:r>
          </a:p>
          <a:p>
            <a:r>
              <a:rPr lang="en-US" altLang="en-US" smtClean="0"/>
              <a:t>Custom-made, require space, expensive</a:t>
            </a:r>
          </a:p>
        </p:txBody>
      </p:sp>
      <p:pic>
        <p:nvPicPr>
          <p:cNvPr id="99332" name="Picture 5" descr="23-0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943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Jakrit Jiraratwaro/Shutterstock.com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Parts of a Stairway</a:t>
            </a:r>
          </a:p>
        </p:txBody>
      </p:sp>
      <p:sp>
        <p:nvSpPr>
          <p:cNvPr id="1003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Treads</a:t>
            </a:r>
          </a:p>
          <a:p>
            <a:r>
              <a:rPr lang="en-US" altLang="en-US" smtClean="0"/>
              <a:t>Risers</a:t>
            </a:r>
          </a:p>
          <a:p>
            <a:r>
              <a:rPr lang="en-US" altLang="en-US" smtClean="0"/>
              <a:t>Stringers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Stringers</a:t>
            </a:r>
          </a:p>
        </p:txBody>
      </p:sp>
      <p:sp>
        <p:nvSpPr>
          <p:cNvPr id="1013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Main supporting members of stairway</a:t>
            </a:r>
          </a:p>
          <a:p>
            <a:r>
              <a:rPr lang="en-US" altLang="en-US" smtClean="0"/>
              <a:t>Common types: Plain stringers, housed stringers</a:t>
            </a:r>
          </a:p>
          <a:p>
            <a:r>
              <a:rPr lang="en-US" altLang="en-US" smtClean="0"/>
              <a:t>Two stringers usually sufficient</a:t>
            </a:r>
          </a:p>
          <a:p>
            <a:pPr lvl="1"/>
            <a:r>
              <a:rPr lang="en-US" altLang="en-US" smtClean="0"/>
              <a:t>Wider stairs require third stringer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Stringers</a:t>
            </a:r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Plain stringers</a:t>
            </a:r>
          </a:p>
          <a:p>
            <a:pPr lvl="1"/>
            <a:r>
              <a:rPr lang="en-US" altLang="en-US" smtClean="0"/>
              <a:t>Cut from 2 x 12 straight-grain fir</a:t>
            </a:r>
          </a:p>
          <a:p>
            <a:pPr lvl="1"/>
            <a:r>
              <a:rPr lang="en-US" altLang="en-US" smtClean="0"/>
              <a:t>Treads and risers nailed directly to stringers</a:t>
            </a:r>
          </a:p>
          <a:p>
            <a:r>
              <a:rPr lang="en-US" altLang="en-US" smtClean="0"/>
              <a:t>Housed stringers</a:t>
            </a:r>
          </a:p>
          <a:p>
            <a:pPr lvl="1"/>
            <a:r>
              <a:rPr lang="en-US" altLang="en-US" smtClean="0"/>
              <a:t>Made from finished lumber</a:t>
            </a:r>
          </a:p>
          <a:p>
            <a:pPr lvl="1"/>
            <a:r>
              <a:rPr lang="en-US" altLang="en-US" smtClean="0"/>
              <a:t>Grooves routed in stringers hold treads and risers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Stringers</a:t>
            </a:r>
          </a:p>
        </p:txBody>
      </p:sp>
      <p:pic>
        <p:nvPicPr>
          <p:cNvPr id="103427" name="Content Placeholder 5" descr="23-09 copy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5625"/>
            <a:ext cx="3586163" cy="4727575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Treads and Risers</a:t>
            </a:r>
          </a:p>
        </p:txBody>
      </p:sp>
      <p:sp>
        <p:nvSpPr>
          <p:cNvPr id="1044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Standard treads are 1-1/4" thick oak and 10-1/2" and 11-1/2" wide</a:t>
            </a:r>
          </a:p>
          <a:p>
            <a:pPr lvl="1"/>
            <a:r>
              <a:rPr lang="en-US" altLang="en-US" smtClean="0"/>
              <a:t>Nosing not included in calculations</a:t>
            </a:r>
            <a:endParaRPr lang="en-US" altLang="en-US" u="sng" smtClean="0"/>
          </a:p>
          <a:p>
            <a:r>
              <a:rPr lang="en-US" altLang="en-US" smtClean="0"/>
              <a:t>Risers 3/4" thick actual size, widths vary based on slope of stairs</a:t>
            </a:r>
          </a:p>
          <a:p>
            <a:r>
              <a:rPr lang="en-US" altLang="en-US" smtClean="0"/>
              <a:t>Ideal riser height between 7" and 7-5/8"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Bamboo Stairs</a:t>
            </a:r>
          </a:p>
        </p:txBody>
      </p:sp>
      <p:sp>
        <p:nvSpPr>
          <p:cNvPr id="1054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Highly sustainable, have natural beauty</a:t>
            </a:r>
          </a:p>
          <a:p>
            <a:r>
              <a:rPr lang="en-US" altLang="en-US" smtClean="0"/>
              <a:t>Some manufacturing methods for bamboo introduce volatile organic compounds (VOCs)</a:t>
            </a:r>
          </a:p>
          <a:p>
            <a:r>
              <a:rPr lang="en-US" altLang="en-US" smtClean="0"/>
              <a:t>Transportation of bamboo is environmental issue</a:t>
            </a:r>
          </a:p>
          <a:p>
            <a:r>
              <a:rPr lang="en-US" altLang="en-US" smtClean="0"/>
              <a:t>Some farmers use inorganic pesticides, fertilizers</a:t>
            </a:r>
          </a:p>
          <a:p>
            <a:r>
              <a:rPr lang="en-US" altLang="en-US" smtClean="0"/>
              <a:t>Choose supplier who can guarantee sustainability of product</a:t>
            </a:r>
          </a:p>
        </p:txBody>
      </p:sp>
      <p:sp>
        <p:nvSpPr>
          <p:cNvPr id="10547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24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Stair Details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Stair Design</a:t>
            </a:r>
          </a:p>
        </p:txBody>
      </p:sp>
      <p:sp>
        <p:nvSpPr>
          <p:cNvPr id="1064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Properly designed and constructed stairs must support weight required by application</a:t>
            </a:r>
          </a:p>
          <a:p>
            <a:r>
              <a:rPr lang="en-US" altLang="en-US" smtClean="0"/>
              <a:t>Stairs must be wide enough to provide easy passage of people and furniture</a:t>
            </a:r>
          </a:p>
          <a:p>
            <a:r>
              <a:rPr lang="en-US" altLang="en-US" smtClean="0"/>
              <a:t>Proper slope is between 30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and 35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Slope of a Stairway</a:t>
            </a:r>
          </a:p>
        </p:txBody>
      </p:sp>
      <p:sp>
        <p:nvSpPr>
          <p:cNvPr id="1075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Stairway slope depends on tread and riser size and rise and run</a:t>
            </a:r>
            <a:endParaRPr lang="en-US" altLang="en-US" u="sng" smtClean="0"/>
          </a:p>
          <a:p>
            <a:pPr lvl="1"/>
            <a:r>
              <a:rPr lang="en-US" altLang="en-US" smtClean="0"/>
              <a:t>Total rise</a:t>
            </a:r>
            <a:endParaRPr lang="en-US" altLang="en-US" u="sng" smtClean="0"/>
          </a:p>
          <a:p>
            <a:pPr lvl="1"/>
            <a:r>
              <a:rPr lang="en-US" altLang="en-US" smtClean="0"/>
              <a:t>Total run</a:t>
            </a:r>
            <a:endParaRPr lang="en-US" altLang="en-US" u="sng" smtClean="0"/>
          </a:p>
          <a:p>
            <a:r>
              <a:rPr lang="en-US" altLang="en-US" smtClean="0"/>
              <a:t>Slope specified in degrees or as ratio of rise to run or riser to tread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Slope of a Stairway</a:t>
            </a:r>
          </a:p>
        </p:txBody>
      </p:sp>
      <p:sp>
        <p:nvSpPr>
          <p:cNvPr id="1085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Calculating slope of stairs</a:t>
            </a:r>
          </a:p>
          <a:p>
            <a:pPr lvl="1"/>
            <a:r>
              <a:rPr lang="en-US" altLang="en-US" smtClean="0"/>
              <a:t>Slope should be between 30° and 35°</a:t>
            </a:r>
          </a:p>
          <a:p>
            <a:pPr lvl="1"/>
            <a:r>
              <a:rPr lang="en-US" altLang="en-US" smtClean="0"/>
              <a:t>Sum of two risers and one tread should equal 25"</a:t>
            </a:r>
          </a:p>
          <a:p>
            <a:pPr lvl="1"/>
            <a:r>
              <a:rPr lang="en-US" altLang="en-US" smtClean="0"/>
              <a:t>Riser height multiplied by tread width should equal approximately 75"</a:t>
            </a:r>
          </a:p>
          <a:p>
            <a:pPr lvl="1"/>
            <a:r>
              <a:rPr lang="en-US" altLang="en-US" smtClean="0"/>
              <a:t>Sum of one riser, and one tread should equal 17" to 18"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Slope of a Stairway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Riser height less than 7" considered too short</a:t>
            </a:r>
          </a:p>
          <a:p>
            <a:r>
              <a:rPr lang="en-US" altLang="en-US" smtClean="0"/>
              <a:t>7:10 ratio, 35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ideal</a:t>
            </a:r>
          </a:p>
        </p:txBody>
      </p:sp>
      <p:pic>
        <p:nvPicPr>
          <p:cNvPr id="109572" name="Picture 2" descr="X:\Katie Warren\arch_ppt\New folder\24-14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Headroom</a:t>
            </a:r>
          </a:p>
        </p:txBody>
      </p:sp>
      <p:sp>
        <p:nvSpPr>
          <p:cNvPr id="11059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Shortest clear vertical distance measured between nosing of tread and ceiling</a:t>
            </a:r>
          </a:p>
          <a:p>
            <a:r>
              <a:rPr lang="en-US" altLang="en-US" smtClean="0"/>
              <a:t>Minimum acceptable headroom is 6'-8"</a:t>
            </a:r>
          </a:p>
          <a:p>
            <a:endParaRPr lang="en-US" altLang="en-US" smtClean="0"/>
          </a:p>
        </p:txBody>
      </p:sp>
      <p:pic>
        <p:nvPicPr>
          <p:cNvPr id="110596" name="Picture 5" descr="23-15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828800"/>
            <a:ext cx="2800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Box 7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Handrails and Guardrails </a:t>
            </a:r>
          </a:p>
        </p:txBody>
      </p:sp>
      <p:sp>
        <p:nvSpPr>
          <p:cNvPr id="1116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Railings required on all stairs, ramps</a:t>
            </a:r>
          </a:p>
          <a:p>
            <a:r>
              <a:rPr lang="en-US" altLang="en-US" smtClean="0"/>
              <a:t>Two types of railings</a:t>
            </a:r>
          </a:p>
          <a:p>
            <a:pPr lvl="1"/>
            <a:r>
              <a:rPr lang="en-US" altLang="en-US" smtClean="0"/>
              <a:t>Handrails provide support while on stairs or ramps</a:t>
            </a:r>
          </a:p>
          <a:p>
            <a:pPr lvl="1"/>
            <a:r>
              <a:rPr lang="en-US" altLang="en-US" smtClean="0"/>
              <a:t>Guardrails prevent people from falling off balconies or tops of staircases</a:t>
            </a:r>
          </a:p>
          <a:p>
            <a:r>
              <a:rPr lang="en-US" altLang="en-US" smtClean="0"/>
              <a:t>Parts of railings: Handrails, balusters, newels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Handrails and Guardrails 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Note the newel, handrail, and balusters on these open stairs</a:t>
            </a:r>
          </a:p>
        </p:txBody>
      </p:sp>
      <p:pic>
        <p:nvPicPr>
          <p:cNvPr id="112644" name="Picture 2" descr="X:\Katie Warren\arch_ppt\New folder\24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743200"/>
            <a:ext cx="50546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/>
              <a:t>Goodheart-Willcox Publisher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Handrails and Guardrails</a:t>
            </a:r>
          </a:p>
        </p:txBody>
      </p:sp>
      <p:sp>
        <p:nvSpPr>
          <p:cNvPr id="1136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Handrail height 34" to 38" above tread nosing</a:t>
            </a:r>
          </a:p>
          <a:p>
            <a:r>
              <a:rPr lang="en-US" altLang="en-US" smtClean="0"/>
              <a:t>Handrail clearance at least 1-1/2"</a:t>
            </a:r>
          </a:p>
          <a:p>
            <a:r>
              <a:rPr lang="en-US" altLang="en-US" smtClean="0"/>
              <a:t>Handrail length: Begins at bottom riser and ends at top riser</a:t>
            </a:r>
          </a:p>
        </p:txBody>
      </p:sp>
      <p:sp>
        <p:nvSpPr>
          <p:cNvPr id="113668" name="Content Placeholder 4"/>
          <p:cNvSpPr txBox="1">
            <a:spLocks/>
          </p:cNvSpPr>
          <p:nvPr/>
        </p:nvSpPr>
        <p:spPr bwMode="auto">
          <a:xfrm>
            <a:off x="4891088" y="1295400"/>
            <a:ext cx="42529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latin typeface="Helvetica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Handrails and Guardrails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Guardrail height 36" minimum on stairs and landings 30" above grade</a:t>
            </a:r>
          </a:p>
          <a:p>
            <a:r>
              <a:rPr lang="en-US" altLang="en-US" smtClean="0"/>
              <a:t>Baluster spaced so 4" sphere cannot pass through opening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Details</a:t>
            </a:r>
          </a:p>
        </p:txBody>
      </p:sp>
      <p:sp>
        <p:nvSpPr>
          <p:cNvPr id="11571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/>
          <a:lstStyle/>
          <a:p>
            <a:r>
              <a:rPr lang="en-US" altLang="en-US" smtClean="0"/>
              <a:t>Construction techniques must produce stairs that are sound</a:t>
            </a:r>
          </a:p>
        </p:txBody>
      </p:sp>
      <p:pic>
        <p:nvPicPr>
          <p:cNvPr id="115716" name="Picture 5" descr="23-20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663825"/>
            <a:ext cx="49069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Identify the basic types and shapes of stairways.</a:t>
            </a:r>
          </a:p>
          <a:p>
            <a:r>
              <a:rPr lang="en-US" altLang="en-US" smtClean="0"/>
              <a:t>Describe the basic parts of a stairway.</a:t>
            </a:r>
          </a:p>
          <a:p>
            <a:r>
              <a:rPr lang="en-US" altLang="en-US" smtClean="0"/>
              <a:t>Design a stairway for a residential structure.</a:t>
            </a:r>
          </a:p>
          <a:p>
            <a:r>
              <a:rPr lang="en-US" altLang="en-US" smtClean="0"/>
              <a:t>Perform stair calculations for a residential stairway.</a:t>
            </a:r>
          </a:p>
          <a:p>
            <a:r>
              <a:rPr lang="en-US" altLang="en-US" smtClean="0"/>
              <a:t>Draw a structural detail for a stairway.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Adaptations for Special Needs</a:t>
            </a:r>
          </a:p>
        </p:txBody>
      </p:sp>
      <p:sp>
        <p:nvSpPr>
          <p:cNvPr id="1167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Add sturdy handrails to both sides of stairway</a:t>
            </a:r>
          </a:p>
          <a:p>
            <a:r>
              <a:rPr lang="en-US" altLang="en-US" smtClean="0"/>
              <a:t>Cover treads with nonskid surface</a:t>
            </a:r>
          </a:p>
          <a:p>
            <a:r>
              <a:rPr lang="en-US" altLang="en-US" smtClean="0"/>
              <a:t>Risers should be lower, treads wider than normal</a:t>
            </a:r>
          </a:p>
          <a:p>
            <a:r>
              <a:rPr lang="en-US" altLang="en-US" smtClean="0"/>
              <a:t>Elevator or ramp may also be required</a:t>
            </a:r>
          </a:p>
          <a:p>
            <a:r>
              <a:rPr lang="en-US" altLang="en-US" smtClean="0"/>
              <a:t>To accommodate those who cannot use stairs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Stairlifts and Elevators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people who cannot climb stairs</a:t>
            </a:r>
          </a:p>
          <a:p>
            <a:r>
              <a:rPr lang="en-US" altLang="en-US" smtClean="0"/>
              <a:t>Stairlift carries person on seat built into a fixture on a wall</a:t>
            </a:r>
          </a:p>
          <a:p>
            <a:r>
              <a:rPr lang="en-US" altLang="en-US" smtClean="0"/>
              <a:t>Some stairlifts lift person in a wheelchair</a:t>
            </a:r>
          </a:p>
          <a:p>
            <a:r>
              <a:rPr lang="en-US" altLang="en-US" smtClean="0"/>
              <a:t>Elevator may be a converted closet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Stairlifts and Elevators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A large closet can be converted into an elevator</a:t>
            </a:r>
          </a:p>
        </p:txBody>
      </p:sp>
      <p:pic>
        <p:nvPicPr>
          <p:cNvPr id="118788" name="Picture 2" descr="X:\Katie Warren\arch_ppt\New folder\24-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1919288"/>
            <a:ext cx="3995737" cy="4405312"/>
          </a:xfrm>
        </p:spPr>
      </p:pic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pics721/Shutterstock.com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Ramps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Installed at entries of structures</a:t>
            </a:r>
          </a:p>
          <a:p>
            <a:r>
              <a:rPr lang="en-US" altLang="en-US" smtClean="0"/>
              <a:t>Nonslip surfaces protected from the elements</a:t>
            </a:r>
          </a:p>
          <a:p>
            <a:r>
              <a:rPr lang="en-US" altLang="en-US" smtClean="0"/>
              <a:t>Rise/run ratio is 1':12'</a:t>
            </a:r>
          </a:p>
          <a:p>
            <a:r>
              <a:rPr lang="en-US" altLang="en-US" smtClean="0"/>
              <a:t>Longer than 30' should be in multiple sections</a:t>
            </a:r>
          </a:p>
          <a:p>
            <a:r>
              <a:rPr lang="en-US" altLang="en-US" smtClean="0"/>
              <a:t>Minimum width for wheelchair use is 36"</a:t>
            </a:r>
          </a:p>
          <a:p>
            <a:r>
              <a:rPr lang="en-US" altLang="en-US" smtClean="0"/>
              <a:t>Handrails on both sides of ramp for safety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Ramps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private home ramp has sturdy handrails and guardrails</a:t>
            </a:r>
          </a:p>
        </p:txBody>
      </p:sp>
      <p:pic>
        <p:nvPicPr>
          <p:cNvPr id="120836" name="Picture 2" descr="X:\Katie Warren\arch_ppt\New folder\24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1767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Les Palenik/Shutterstock.com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sp>
        <p:nvSpPr>
          <p:cNvPr id="1218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1.	Determine total rise of stairs</a:t>
            </a:r>
          </a:p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2.	Determine how many risers will be required by dividing total rise by seven</a:t>
            </a:r>
          </a:p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3.	Determine tread size and total run that yields slope between 30</a:t>
            </a:r>
            <a:r>
              <a:rPr lang="en-US" altLang="en-US" smtClean="0">
                <a:sym typeface="Symbol" panose="05050102010706020507" pitchFamily="18" charset="2"/>
              </a:rPr>
              <a:t> and 35</a:t>
            </a:r>
          </a:p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>
                <a:sym typeface="Symbol" panose="05050102010706020507" pitchFamily="18" charset="2"/>
              </a:rPr>
              <a:t>4.	Calculate total run by multiplying tread width by number of treads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sp>
        <p:nvSpPr>
          <p:cNvPr id="1228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>
                <a:sym typeface="Symbol" panose="05050102010706020507" pitchFamily="18" charset="2"/>
              </a:rPr>
              <a:t>5.	Lay out total run tread widths; in CADD use </a:t>
            </a:r>
            <a:r>
              <a:rPr lang="en-US" altLang="en-US" b="1" smtClean="0">
                <a:sym typeface="Symbol" panose="05050102010706020507" pitchFamily="18" charset="2"/>
              </a:rPr>
              <a:t>DIVIDE </a:t>
            </a:r>
            <a:r>
              <a:rPr lang="en-US" altLang="en-US" smtClean="0">
                <a:sym typeface="Symbol" panose="05050102010706020507" pitchFamily="18" charset="2"/>
              </a:rPr>
              <a:t>command to determine location</a:t>
            </a:r>
            <a:endParaRPr lang="en-US" altLang="en-US" smtClean="0"/>
          </a:p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6.	Darken tread and riser lines, draw bottom edge of stringer, locate stairwell rough opening size</a:t>
            </a:r>
          </a:p>
          <a:p>
            <a:pPr marL="571500" indent="-514350">
              <a:buFont typeface="Arial" panose="020B0604020202020204" pitchFamily="34" charset="0"/>
              <a:buNone/>
            </a:pPr>
            <a:r>
              <a:rPr lang="en-US" altLang="en-US" smtClean="0"/>
              <a:t>7.	Remove all construction lines, add dimensions and notes</a:t>
            </a: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pic>
        <p:nvPicPr>
          <p:cNvPr id="123907" name="Content Placeholder 5" descr="23-23 copy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763" y="2514600"/>
            <a:ext cx="5049837" cy="4114800"/>
          </a:xfrm>
        </p:spPr>
      </p:pic>
      <p:sp>
        <p:nvSpPr>
          <p:cNvPr id="123908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pic>
        <p:nvPicPr>
          <p:cNvPr id="124931" name="Content Placeholder 5" descr="23-24 copy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163" y="2589213"/>
            <a:ext cx="4267200" cy="3889375"/>
          </a:xfrm>
        </p:spPr>
      </p:pic>
      <p:sp>
        <p:nvSpPr>
          <p:cNvPr id="124932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/>
              <a:t>Goodheart-Willcox Publisher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pic>
        <p:nvPicPr>
          <p:cNvPr id="125955" name="Content Placeholder 5" descr="23-25 copy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2589213"/>
            <a:ext cx="3652838" cy="3889375"/>
          </a:xfrm>
        </p:spPr>
      </p:pic>
      <p:sp>
        <p:nvSpPr>
          <p:cNvPr id="125956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01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stairway is a series of steps between levels of a building</a:t>
            </a:r>
          </a:p>
          <a:p>
            <a:r>
              <a:rPr lang="en-US" altLang="en-US" smtClean="0"/>
              <a:t>Prime design considerations are safety and easy ascent and descent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pic>
        <p:nvPicPr>
          <p:cNvPr id="126979" name="Content Placeholder 5" descr="23-26 copy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503488"/>
            <a:ext cx="5427663" cy="4125912"/>
          </a:xfrm>
        </p:spPr>
      </p:pic>
      <p:sp>
        <p:nvSpPr>
          <p:cNvPr id="126980" name="TextBox 4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Drafting: </a:t>
            </a:r>
            <a:br>
              <a:rPr lang="en-US" altLang="en-US" smtClean="0"/>
            </a:br>
            <a:r>
              <a:rPr lang="en-US" altLang="en-US" smtClean="0"/>
              <a:t>Calculating and Drawing Stairs</a:t>
            </a:r>
          </a:p>
        </p:txBody>
      </p:sp>
      <p:pic>
        <p:nvPicPr>
          <p:cNvPr id="128003" name="Picture 2" descr="X:\Katie Warren\arch_ppt\New folder\24-28 copy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514600"/>
            <a:ext cx="4643437" cy="4114800"/>
          </a:xfrm>
        </p:spPr>
      </p:pic>
      <p:sp>
        <p:nvSpPr>
          <p:cNvPr id="128004" name="TextBox 3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Stairs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1.	Open the Basement Floor plan view, access the STAIR command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2.	Access appropriate option of the STAIR command to draw a straight run of component-based stairs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3.	Pick first point of the run and move cursor in direction of the travel for the stairs</a:t>
            </a: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Stairs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	Create the floor opening for the stairs on the first floor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	Depending on the type of stairs created, the program typically generates railings by default; access RAILING command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	Add the appropriate dimensions and notes to the plan view drawings</a:t>
            </a: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Networking</a:t>
            </a:r>
          </a:p>
        </p:txBody>
      </p:sp>
      <p:sp>
        <p:nvSpPr>
          <p:cNvPr id="1310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People exchanging information or services</a:t>
            </a:r>
          </a:p>
          <a:p>
            <a:r>
              <a:rPr lang="en-US" altLang="en-US" smtClean="0"/>
              <a:t>Goal is to learn about possible job leads</a:t>
            </a:r>
          </a:p>
          <a:p>
            <a:r>
              <a:rPr lang="en-US" altLang="en-US" smtClean="0"/>
              <a:t>Social networking sites often contain information about companies and available positions</a:t>
            </a:r>
          </a:p>
          <a:p>
            <a:r>
              <a:rPr lang="en-US" altLang="en-US" smtClean="0"/>
              <a:t>The sites expand job search resources and allow exchange between users and company representatives</a:t>
            </a:r>
          </a:p>
        </p:txBody>
      </p:sp>
      <p:sp>
        <p:nvSpPr>
          <p:cNvPr id="131076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Stairs</a:t>
            </a:r>
          </a:p>
        </p:txBody>
      </p:sp>
      <p:sp>
        <p:nvSpPr>
          <p:cNvPr id="911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Main stairs 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Service stairs</a:t>
            </a:r>
            <a:endParaRPr lang="en-US" altLang="en-US" u="sng" smtClean="0"/>
          </a:p>
          <a:p>
            <a:pPr>
              <a:buClr>
                <a:schemeClr val="tx1"/>
              </a:buClr>
            </a:pPr>
            <a:r>
              <a:rPr lang="en-US" altLang="en-US" smtClean="0"/>
              <a:t>Stairways can also be enclosed or open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Stairway Configurations</a:t>
            </a:r>
          </a:p>
        </p:txBody>
      </p:sp>
      <p:sp>
        <p:nvSpPr>
          <p:cNvPr id="921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Straight run stairs</a:t>
            </a:r>
            <a:endParaRPr lang="en-US" altLang="en-US" u="sng" smtClean="0"/>
          </a:p>
          <a:p>
            <a:r>
              <a:rPr lang="en-US" altLang="en-US" smtClean="0"/>
              <a:t>L stairs</a:t>
            </a:r>
          </a:p>
          <a:p>
            <a:r>
              <a:rPr lang="en-US" altLang="en-US" smtClean="0"/>
              <a:t>Double-L stairs</a:t>
            </a:r>
          </a:p>
          <a:p>
            <a:r>
              <a:rPr lang="en-US" altLang="en-US" smtClean="0"/>
              <a:t>U stairs</a:t>
            </a:r>
          </a:p>
          <a:p>
            <a:r>
              <a:rPr lang="en-US" altLang="en-US" smtClean="0"/>
              <a:t>Winder stairs</a:t>
            </a:r>
          </a:p>
          <a:p>
            <a:r>
              <a:rPr lang="en-US" altLang="en-US" smtClean="0"/>
              <a:t>Spiral stairs</a:t>
            </a:r>
          </a:p>
          <a:p>
            <a:r>
              <a:rPr lang="en-US" altLang="en-US" smtClean="0"/>
              <a:t>Circular stairs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Straight Run Stairs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No turns, most common in home construction</a:t>
            </a:r>
          </a:p>
          <a:p>
            <a:r>
              <a:rPr lang="en-US" altLang="en-US" smtClean="0"/>
              <a:t>Not as expensive to construct as others</a:t>
            </a:r>
          </a:p>
          <a:p>
            <a:r>
              <a:rPr lang="en-US" altLang="en-US" smtClean="0"/>
              <a:t>Require a long, open space</a:t>
            </a:r>
          </a:p>
        </p:txBody>
      </p:sp>
      <p:pic>
        <p:nvPicPr>
          <p:cNvPr id="93188" name="Picture 5" descr="23-02A copy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4467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/>
              <a:t>Goodheart-Willcox Publisher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 Stairs</a:t>
            </a:r>
          </a:p>
        </p:txBody>
      </p:sp>
      <p:sp>
        <p:nvSpPr>
          <p:cNvPr id="942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landing and one 90</a:t>
            </a:r>
            <a:r>
              <a:rPr lang="en-US" altLang="en-US" smtClean="0">
                <a:sym typeface="Symbol" panose="05050102010706020507" pitchFamily="18" charset="2"/>
              </a:rPr>
              <a:t></a:t>
            </a:r>
            <a:r>
              <a:rPr lang="en-US" altLang="en-US" smtClean="0"/>
              <a:t> turn</a:t>
            </a:r>
          </a:p>
          <a:p>
            <a:pPr lvl="1"/>
            <a:r>
              <a:rPr lang="en-US" altLang="en-US" smtClean="0"/>
              <a:t>Long L is landing near top or bottom of stairway</a:t>
            </a:r>
          </a:p>
          <a:p>
            <a:r>
              <a:rPr lang="en-US" altLang="en-US" smtClean="0"/>
              <a:t>Used when not enough space for straight run</a:t>
            </a:r>
          </a:p>
        </p:txBody>
      </p:sp>
      <p:pic>
        <p:nvPicPr>
          <p:cNvPr id="94212" name="Picture 5" descr="23-03A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2338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/>
              <a:t>Goodheart-Willcox Publisher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Double-L Stairs</a:t>
            </a:r>
          </a:p>
        </p:txBody>
      </p:sp>
      <p:sp>
        <p:nvSpPr>
          <p:cNvPr id="952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90° turns and two landings; not U shaped</a:t>
            </a:r>
          </a:p>
          <a:p>
            <a:r>
              <a:rPr lang="en-US" altLang="en-US" smtClean="0"/>
              <a:t>Used when no space for straight or L stairs</a:t>
            </a:r>
          </a:p>
          <a:p>
            <a:r>
              <a:rPr lang="en-US" altLang="en-US" smtClean="0"/>
              <a:t>Expensive to build</a:t>
            </a:r>
          </a:p>
        </p:txBody>
      </p:sp>
      <p:pic>
        <p:nvPicPr>
          <p:cNvPr id="95236" name="Picture 5" descr="23-04A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13113"/>
            <a:ext cx="47275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988</Words>
  <Application>Microsoft Office PowerPoint</Application>
  <PresentationFormat>On-screen Show (4:3)</PresentationFormat>
  <Paragraphs>219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Calibri</vt:lpstr>
      <vt:lpstr>Helvetica</vt:lpstr>
      <vt:lpstr>Palatino Linotype</vt:lpstr>
      <vt:lpstr>Symbol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Introduction</vt:lpstr>
      <vt:lpstr>Types of Stairs</vt:lpstr>
      <vt:lpstr>Stairway Configurations</vt:lpstr>
      <vt:lpstr>Straight Run Stairs</vt:lpstr>
      <vt:lpstr>L Stairs</vt:lpstr>
      <vt:lpstr>Double-L Stairs</vt:lpstr>
      <vt:lpstr>U Stairs</vt:lpstr>
      <vt:lpstr>Winder Stairs</vt:lpstr>
      <vt:lpstr>Spiral Stairs</vt:lpstr>
      <vt:lpstr>Circular Stairs</vt:lpstr>
      <vt:lpstr>Parts of a Stairway</vt:lpstr>
      <vt:lpstr>Stringers</vt:lpstr>
      <vt:lpstr>Stringers</vt:lpstr>
      <vt:lpstr>Stringers</vt:lpstr>
      <vt:lpstr>Treads and Risers</vt:lpstr>
      <vt:lpstr>Bamboo Stairs</vt:lpstr>
      <vt:lpstr>Stair Design</vt:lpstr>
      <vt:lpstr>Slope of a Stairway</vt:lpstr>
      <vt:lpstr>Slope of a Stairway</vt:lpstr>
      <vt:lpstr>Slope of a Stairway</vt:lpstr>
      <vt:lpstr>Headroom</vt:lpstr>
      <vt:lpstr>Handrails and Guardrails </vt:lpstr>
      <vt:lpstr>Handrails and Guardrails </vt:lpstr>
      <vt:lpstr> Handrails and Guardrails</vt:lpstr>
      <vt:lpstr>Handrails and Guardrails</vt:lpstr>
      <vt:lpstr>Structural Details</vt:lpstr>
      <vt:lpstr>Adaptations for Special Needs</vt:lpstr>
      <vt:lpstr>Stairlifts and Elevators</vt:lpstr>
      <vt:lpstr>Stairlifts and Elevators</vt:lpstr>
      <vt:lpstr>Ramps</vt:lpstr>
      <vt:lpstr>Ramps</vt:lpstr>
      <vt:lpstr>Drafting:  Calculating and Drawing Stairs</vt:lpstr>
      <vt:lpstr>Drafting:  Calculating and Drawing Stairs</vt:lpstr>
      <vt:lpstr>Drafting:  Calculating and Drawing Stairs</vt:lpstr>
      <vt:lpstr>Drafting:  Calculating and Drawing Stairs</vt:lpstr>
      <vt:lpstr>Drafting:  Calculating and Drawing Stairs</vt:lpstr>
      <vt:lpstr>Drafting:  Calculating and Drawing Stairs</vt:lpstr>
      <vt:lpstr>Drafting:  Calculating and Drawing Stairs</vt:lpstr>
      <vt:lpstr>Parametric Modeling:  Creating Stairs</vt:lpstr>
      <vt:lpstr>Parametric Modeling:  Creating Stairs</vt:lpstr>
      <vt:lpstr>Networking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2013-08-09T15:20:08Z</dcterms:created>
  <dcterms:modified xsi:type="dcterms:W3CDTF">2017-09-17T23:36:49Z</dcterms:modified>
</cp:coreProperties>
</file>