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8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3" r:id="rId1"/>
    <p:sldMasterId id="2147483756" r:id="rId2"/>
    <p:sldMasterId id="2147483773" r:id="rId3"/>
    <p:sldMasterId id="2147483785" r:id="rId4"/>
    <p:sldMasterId id="2147483797" r:id="rId5"/>
    <p:sldMasterId id="2147483809" r:id="rId6"/>
    <p:sldMasterId id="2147483821" r:id="rId7"/>
    <p:sldMasterId id="2147483833" r:id="rId8"/>
    <p:sldMasterId id="2147483845" r:id="rId9"/>
  </p:sldMasterIdLst>
  <p:notesMasterIdLst>
    <p:notesMasterId r:id="rId41"/>
  </p:notesMasterIdLst>
  <p:sldIdLst>
    <p:sldId id="288" r:id="rId10"/>
    <p:sldId id="275" r:id="rId11"/>
    <p:sldId id="276" r:id="rId12"/>
    <p:sldId id="256" r:id="rId13"/>
    <p:sldId id="287" r:id="rId14"/>
    <p:sldId id="257" r:id="rId15"/>
    <p:sldId id="258" r:id="rId16"/>
    <p:sldId id="259" r:id="rId17"/>
    <p:sldId id="260" r:id="rId18"/>
    <p:sldId id="283" r:id="rId19"/>
    <p:sldId id="261" r:id="rId20"/>
    <p:sldId id="285" r:id="rId21"/>
    <p:sldId id="262" r:id="rId22"/>
    <p:sldId id="263" r:id="rId23"/>
    <p:sldId id="286" r:id="rId24"/>
    <p:sldId id="264" r:id="rId25"/>
    <p:sldId id="265" r:id="rId26"/>
    <p:sldId id="267" r:id="rId27"/>
    <p:sldId id="268" r:id="rId28"/>
    <p:sldId id="269" r:id="rId29"/>
    <p:sldId id="270" r:id="rId30"/>
    <p:sldId id="271" r:id="rId31"/>
    <p:sldId id="284" r:id="rId32"/>
    <p:sldId id="272" r:id="rId33"/>
    <p:sldId id="273" r:id="rId34"/>
    <p:sldId id="277" r:id="rId35"/>
    <p:sldId id="278" r:id="rId36"/>
    <p:sldId id="280" r:id="rId37"/>
    <p:sldId id="281" r:id="rId38"/>
    <p:sldId id="282" r:id="rId39"/>
    <p:sldId id="266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AA849DB-A690-4AFC-A2B9-36EB3196BB7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B89E103C-DE39-4F02-B55A-7233FAC3424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956EEA-6A53-4B60-8910-565B0C399F7B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2E0127C-D99F-4E3D-9DFD-BCB9A4E38F95}" type="slidenum">
              <a:rPr lang="en-US" altLang="en-US">
                <a:latin typeface="Calibri" panose="020F0502020204030204" pitchFamily="34" charset="0"/>
              </a:rPr>
              <a:pPr/>
              <a:t>14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EE69A9-FC97-4FCD-A06D-85E38D96A9FC}" type="slidenum">
              <a:rPr lang="en-US" altLang="en-US">
                <a:latin typeface="Calibri" panose="020F0502020204030204" pitchFamily="34" charset="0"/>
              </a:rPr>
              <a:pPr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732FE2D-43A7-478A-93D8-21A7048423A6}" type="slidenum">
              <a:rPr lang="en-US" altLang="en-US">
                <a:latin typeface="Calibri" panose="020F0502020204030204" pitchFamily="34" charset="0"/>
              </a:rPr>
              <a:pPr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3E73BAC-8502-4A5F-838C-E79C6FA0C1BC}" type="slidenum">
              <a:rPr lang="en-US" altLang="en-US">
                <a:latin typeface="Calibri" panose="020F0502020204030204" pitchFamily="34" charset="0"/>
              </a:rPr>
              <a:pPr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2C2B761-BDB5-498F-BF3B-AB0C839B21B2}" type="slidenum">
              <a:rPr lang="en-US" altLang="en-US">
                <a:latin typeface="Calibri" panose="020F0502020204030204" pitchFamily="34" charset="0"/>
              </a:rPr>
              <a:pPr/>
              <a:t>19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15FEFC3-CBA4-4353-8ACC-C0467ACF03CC}" type="slidenum">
              <a:rPr lang="en-US" altLang="en-US">
                <a:latin typeface="Calibri" panose="020F0502020204030204" pitchFamily="34" charset="0"/>
              </a:rPr>
              <a:pPr/>
              <a:t>20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EAC8AD3-FB9D-4547-8785-29D70FECE9A9}" type="slidenum">
              <a:rPr lang="en-US" altLang="en-US">
                <a:latin typeface="Calibri" panose="020F0502020204030204" pitchFamily="34" charset="0"/>
              </a:rPr>
              <a:pPr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9E4D38C-142C-4310-98C3-2C5E30C22986}" type="slidenum">
              <a:rPr lang="en-US" altLang="en-US">
                <a:latin typeface="Calibri" panose="020F0502020204030204" pitchFamily="34" charset="0"/>
              </a:rPr>
              <a:pPr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91783B-CA73-4D66-AF0E-C01107E0DEC2}" type="slidenum">
              <a:rPr lang="en-US" altLang="en-US">
                <a:latin typeface="Calibri" panose="020F0502020204030204" pitchFamily="34" charset="0"/>
              </a:rPr>
              <a:pPr/>
              <a:t>24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B3FED36-5077-46C7-8F5C-FA349A9C1EF5}" type="slidenum">
              <a:rPr lang="en-US" altLang="en-US">
                <a:latin typeface="Calibri" panose="020F0502020204030204" pitchFamily="34" charset="0"/>
              </a:rPr>
              <a:pPr/>
              <a:t>25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7FABEE-F7FE-4FC2-A971-F209C5C4D064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0311A5-71EA-4842-86F4-E6CA4804E431}" type="slidenum">
              <a:rPr lang="en-US" altLang="en-US">
                <a:latin typeface="Calibri" panose="020F0502020204030204" pitchFamily="34" charset="0"/>
              </a:rPr>
              <a:pPr/>
              <a:t>26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0F25263-4F7D-4788-B199-BC82BA08BBCA}" type="slidenum">
              <a:rPr lang="en-US" altLang="en-US">
                <a:latin typeface="Calibri" panose="020F0502020204030204" pitchFamily="34" charset="0"/>
              </a:rPr>
              <a:pPr/>
              <a:t>27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45E3625-B0B0-4996-8E50-07768B4452BC}" type="slidenum">
              <a:rPr lang="en-US" altLang="en-US">
                <a:latin typeface="Calibri" panose="020F0502020204030204" pitchFamily="34" charset="0"/>
              </a:rPr>
              <a:pPr/>
              <a:t>28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D8B09C8-DC5E-4A4F-8E69-2D892F0FB93B}" type="slidenum">
              <a:rPr lang="en-US" altLang="en-US">
                <a:latin typeface="Calibri" panose="020F0502020204030204" pitchFamily="34" charset="0"/>
              </a:rPr>
              <a:pPr/>
              <a:t>29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935A0B5-23E7-42F6-902E-422F46955872}" type="slidenum">
              <a:rPr lang="en-US" altLang="en-US">
                <a:latin typeface="Calibri" panose="020F0502020204030204" pitchFamily="34" charset="0"/>
              </a:rPr>
              <a:pPr/>
              <a:t>30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BFF44B9-0654-4C56-91AD-DE18AA7647D6}" type="slidenum">
              <a:rPr lang="en-US" altLang="en-US">
                <a:latin typeface="Calibri" panose="020F0502020204030204" pitchFamily="34" charset="0"/>
              </a:rPr>
              <a:pPr/>
              <a:t>31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18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D0DEBC4-66D5-40D5-8E3E-8B885D1FCD14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42C527B-9BCC-4FAD-A5D4-AE1F0143CA5B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6279BA-AC78-46E8-A5A8-8DBD0870DF42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2C7A951-6F6D-4259-8AFE-7BB9727DA36B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13B4260-EFEE-40EF-975D-BDEF10E7EBBA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EC385FE-B083-46A1-9A52-614169B0BD3D}" type="slidenum">
              <a:rPr lang="en-US" altLang="en-US">
                <a:latin typeface="Calibri" panose="020F0502020204030204" pitchFamily="34" charset="0"/>
              </a:rPr>
              <a:pPr/>
              <a:t>11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82CCEE-D2E0-40AA-AC25-DF3658B7D5E4}" type="slidenum">
              <a:rPr lang="en-US" altLang="en-US">
                <a:latin typeface="Calibri" panose="020F0502020204030204" pitchFamily="34" charset="0"/>
              </a:rPr>
              <a:pPr/>
              <a:t>13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50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901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B291C3E-FAA2-425F-A0FA-05F460121E4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12C54F7-FDEF-419D-AD64-E8DBE5911A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67360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9241E8-B156-4071-BFED-A827FF4FC3B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0802882-E3A0-466F-85A3-163A1539C0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0232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CE28B1-9E2F-4753-B50B-274B4EC368A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7133E4B-9C64-42B2-AFE9-F56D4650E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80521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9AAA07-985B-485A-A828-AD435314D0D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A6565C9-D7DD-4EF3-8C3B-EF235F75D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68677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FE0528E-4B50-4D63-B2B5-947303D834C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F1196BE-A91B-4C17-8634-462CC2721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45850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FD569D-CF55-449E-9CBC-81F96F8901F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2F28521-8A05-423E-B916-9B8373F266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4842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2129C-1049-4DB1-94E7-7CBC182E155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F5F54A-B05C-4077-943A-CC146A582A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24158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0F0968-B329-4F8C-B44C-D5698A26159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0C759FF-708A-4F81-B18A-AD14037EE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722717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A1D2B6-132A-48BA-B041-8136E5FEB13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C3C4FDC-8527-454A-8BAA-AF1333ACF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34911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93AB05-C15E-4AC6-935A-28BD33A5F14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40065E6-C01E-4628-85F1-0F8B93ED9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8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7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89F6B3-410A-49E8-ADEC-3B8B908CABD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038FF19-CD1F-46EF-9683-871E70D67F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7776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7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960707" y="1526958"/>
            <a:ext cx="3000642" cy="245025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ctr">
              <a:defRPr sz="15000" b="1" i="0" spc="-800" baseline="0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90112" y="4003829"/>
            <a:ext cx="7341832" cy="1997475"/>
          </a:xfrm>
          <a:prstGeom prst="rect">
            <a:avLst/>
          </a:prstGeom>
        </p:spPr>
        <p:txBody>
          <a:bodyPr anchor="ctr"/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AE072A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 rot="16200000">
            <a:off x="4100398" y="-790111"/>
            <a:ext cx="721261" cy="3596936"/>
          </a:xfrm>
          <a:prstGeom prst="rect">
            <a:avLst/>
          </a:prstGeom>
        </p:spPr>
        <p:txBody>
          <a:bodyPr vert="vert" lIns="0" anchor="ctr">
            <a:noAutofit/>
          </a:bodyPr>
          <a:lstStyle>
            <a:lvl1pPr marL="342900" marR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4000" b="1">
                <a:solidFill>
                  <a:srgbClr val="7D5039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187316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9202" y="541538"/>
            <a:ext cx="5459762" cy="67470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500" b="1">
                <a:solidFill>
                  <a:srgbClr val="153E8E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593" y="1296140"/>
            <a:ext cx="8540317" cy="5273336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Helvetica" pitchFamily="34" charset="0"/>
                <a:cs typeface="Arial" pitchFamily="34" charset="0"/>
              </a:defRPr>
            </a:lvl1pPr>
            <a:lvl2pPr>
              <a:defRPr sz="2600">
                <a:latin typeface="Helvetica" pitchFamily="34" charset="0"/>
                <a:cs typeface="Arial" pitchFamily="34" charset="0"/>
              </a:defRPr>
            </a:lvl2pPr>
            <a:lvl3pPr>
              <a:defRPr>
                <a:latin typeface="Helvetica" pitchFamily="34" charset="0"/>
                <a:cs typeface="Arial" pitchFamily="34" charset="0"/>
              </a:defRPr>
            </a:lvl3pPr>
            <a:lvl4pPr>
              <a:defRPr>
                <a:latin typeface="Helvetica" pitchFamily="34" charset="0"/>
                <a:cs typeface="Arial" pitchFamily="34" charset="0"/>
              </a:defRPr>
            </a:lvl4pPr>
            <a:lvl5pPr>
              <a:defRPr>
                <a:latin typeface="Helvetica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/>
          </p:nvPr>
        </p:nvSpPr>
        <p:spPr>
          <a:xfrm>
            <a:off x="284085" y="559294"/>
            <a:ext cx="1402672" cy="6569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500" b="1" i="1">
                <a:solidFill>
                  <a:srgbClr val="008C5B"/>
                </a:solidFill>
                <a:latin typeface="Palatino Linotype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3022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959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295400"/>
            <a:ext cx="5867400" cy="19050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8500" b="1" spc="30" baseline="0">
                <a:solidFill>
                  <a:schemeClr val="bg1"/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838200" y="3581400"/>
            <a:ext cx="6324600" cy="2514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0" spc="3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3406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103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25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379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454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182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762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1967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1581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067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816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596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8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4495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51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975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7696200" cy="685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438400"/>
            <a:ext cx="8694738" cy="4191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66DB887-A2C3-4763-B8A3-1D2205CA03D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8AC9CE6-C94F-40E3-BBE8-2B15A011A9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395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7A4856-CB9B-4CE8-A4B6-D8C844554C8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41E691E-270F-4ECA-AF10-FDC8FEF464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6822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AB4F6A-A46B-4B8E-9DD8-AEBDD4CF6E0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F65FEB-442E-40AA-A564-4546E6853F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19161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38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2E8445-C76A-4C4C-89C1-7F7C73DBA93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2D4E127-D917-481D-B01E-0874123218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1150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CBCEACB-8FAE-4E40-BFE6-1A6A7FEE6BD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2FF3C86-259A-4D59-9E11-921B25DBC3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37117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9044E0-7EF4-41F5-B8F2-7894C359292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3AE65A8-D260-48B2-BFC4-228F4CB665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848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A5C0B0-82D6-45E7-872E-DF43B92EB9C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86318E-77C1-40C2-9F99-37276A3C5D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516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F8706C9-120B-4AF2-911E-069C1703FBC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44C55A8-DCB7-46C3-A49A-7C4ECE995C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07091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901605-5001-4390-94EA-835E010E3BB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180CDC9-358D-4051-85F9-D6905F2D387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242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258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6BF827-1EC2-450A-80A7-EB96DD38D28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F566B7-FDB6-470C-93AA-F868BC4FF4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53834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A38BAC-DCCD-4483-81BB-02EDFA9C9EA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8C0087-59A8-439A-A370-482E1498D2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3030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2F1C68-4451-4F31-9B80-1913FA83B9D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85245F5-62EC-4C25-A23A-70F47BB98C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4021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AFF493-6728-4EAD-8CD8-A1AB9F338A1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B0D673-EDE8-45C0-B522-C75777CCC5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8953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2BF289-135E-4CA7-9D3F-9B4020625C5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0002F9-503F-49FB-AB40-A7967DC20A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7814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D222F1-4D6C-48D1-8228-4CA3D4B894D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84D5130-03C0-487F-A114-1965B55048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703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11088C-21FE-40B9-9163-AB698AED5A52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8EE5ADA-FD75-45A8-BBC7-39F689C11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06006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44AD8B-9FBC-4CD7-B455-7CAE119B7F4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5443C5A-52DD-4774-9290-B642F3FFA7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94444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B1C437-26F6-4EF6-86EF-FAF9B82D260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7098472-E4A2-40A2-B55D-69265CD46B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07030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74320-FF78-4236-A363-6DBCDB30A35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3783A04-FD98-475F-AC4A-3C0244BE68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076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807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99C959-1041-4441-B62E-D8ABC7928A0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D724908-1566-4C98-A9D3-9D0E931448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724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6818A4-7B9D-49F1-ACE1-1DB450E5C5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1B33306-79A3-4F1F-982C-FDC2C4A38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43331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418727-4F69-44DA-BB3B-D852C756A7E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1D55778-1F45-4634-A6AD-0825CF7693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4506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AB617A-F21D-4CF8-9233-ACD65BF588C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4A6AA2F-44CB-4A32-BADA-EB4B02DEE4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60355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E1BB9C-730F-4328-8D3C-9FB347CD9BE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7D59468-CB4C-4A7A-B6D0-4AD5C7C79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811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5AA59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61861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F82C89-AD76-4C63-8F11-8599C0AA536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A9F8E39-46D2-4438-B744-70C5887B37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67830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B06D78-EC27-4D16-A355-2CEFDE83AF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7FB9AB6-4A6B-4F35-9354-E5637EAA99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8594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E27740-7DC4-4039-8219-911F1A4659B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4053DA0-D212-4D46-BF5D-447727194B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76221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64C278-D706-4EE3-863B-05491EA335F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F8D896-B538-4956-A2F7-ECC6E7546D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59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3336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BDE4C-A532-454C-A4FA-0C1312D802F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D43A989-52D9-45FD-B62B-32D4E2614D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14914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0A8C917-D599-4812-91B5-37B0370F5676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46B3D53-51BD-4AF0-A2B3-098527DFD4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671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B55119-6532-4587-A6E4-26C787B116C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ADACF61-600C-4EC6-AE75-545D9513A2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64511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3AECA9-31FA-40B8-AABF-55E8E809F21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5D52644-6955-45E7-B6F1-707BB3179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0316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7ABF30-2A6F-497D-8903-CE1384B0D86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392EEC2-40B8-40A3-8E36-4E88D3F81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115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58484F9-E68B-4178-B7B8-80853D50939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14CAD08-E97C-434A-B31D-910FDBE2C6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75371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D22F5E3-EEF7-427D-AB22-288B07A48D8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637D26F-246C-4F75-B0CC-5A8CA35412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07508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94738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2400" y="228600"/>
            <a:ext cx="7772400" cy="685800"/>
          </a:xfrm>
        </p:spPr>
        <p:txBody>
          <a:bodyPr/>
          <a:lstStyle>
            <a:lvl1pPr marL="0" indent="0">
              <a:buNone/>
              <a:defRPr sz="4000" b="1">
                <a:solidFill>
                  <a:srgbClr val="29ABE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778702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FE0006-DC63-4456-B354-A7323525B9F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0D541CC-0F5F-433E-877F-C796B360D2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96294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EFB35-CCD1-43FC-BC93-3E964CFA337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CCF9A8-FC85-4191-AA6E-400F25D98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395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48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FFF209-ADB0-4256-9011-BF8B7C4E0D2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C3D59F58-3E09-4DD6-B610-F766EB6CA8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357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E70AA8-B7E2-4AF4-A99A-96DE9408837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FE15FF-E57C-4F1F-9EEE-6FF121BE09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6259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59C6D4-B5F7-4704-A924-6D04ABCDD72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5689B8-F593-4F6B-A7A8-3C6A98C91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62932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8C812C-A045-4731-A21F-06E0E86774A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775DFED-5C28-4827-ACCD-83FC2EB645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8320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834476-209B-4AB9-A273-41CE4912CB5B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0BA40DB-752F-40E2-A10C-8D5FD4EA6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7228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DFFAC69-D8E0-4EFF-8880-3BC7427A2B3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C305898-0447-4ED3-90C7-1E15BD85E6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76166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F961E0-427A-4093-BB3B-CBA95C2E7C8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D3C9B56-92A3-4AEB-8E69-A9435D2E51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76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88E260-B2C6-49EE-BF47-25B4957352D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8EBE3FA-07CC-4338-A36E-40955FB81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03395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8CB43D-77AD-46D8-A7AE-B931BF35E96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AB05ADA-0B66-4C9C-9456-19AE0B9230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730962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3A23DA-D81B-4AAD-A876-EE4C931ACA3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0338386B-529A-4EAB-9DFA-1FEBFD507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6903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30921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3827F9E-6C7D-424A-8732-51A3F72B9463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D48D61C-83AF-4245-9E2B-919858FA0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700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615183-A59A-4115-A72B-5F52F79A28AF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FC5FD54-3CFB-4A55-A43D-20C370D14D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09591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B084F5-97A6-4B7F-98CB-8596EFF6964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25C7024-587A-417F-BFF2-9A66B83C29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78465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54E6AD-E4EA-4CC5-9DC0-14B70D48407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41DE65A-7F3B-4897-9CC2-76A9A67216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905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492AE9-7119-4E91-BF55-4BBD40D1482A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F319E66-4B11-4BEC-8F3F-7E79CA6FCD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04015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B6756A7-3371-4224-A30B-93700937FFC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C18ADF-84CD-48B9-A4A5-305D9C6A7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4719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A0C1DA5-025A-4A2A-ABA7-0DB26DEB550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2747DC8-6A0D-4F55-84C3-C70D7F2456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48942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1C7B2A-5534-4F1B-A077-13179C29642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AA4724A-696E-4E9B-91FF-0EF3493D8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81208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153FE7-F8DF-4960-A3F2-2C944F781C0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CF27D8-BEAF-40D6-B37E-ED1AB5FCD3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797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F5D7EB-ED28-45BE-8492-B32676A887B1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3BB6B7B-9A03-4062-9E25-E00EE275F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277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39246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D13403-B6E2-4005-BB4D-4A95AF12C655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EC0C16FF-723D-40D0-9A56-83C7785CC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89969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69FE65-919A-481A-B4D4-8DA70B03F18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365FD88-1764-4584-850E-FF4E84BF45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60149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8C3C3F9-65EC-44DC-9167-38487780B5A4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28FAA2-C5BF-4A73-9F1F-E62D58FB3A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95816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82BD763-928E-4E85-A32E-D7DD21924DE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7E144863-2424-40CB-8047-0905E5F0E5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46453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0E1F334-DED1-45A7-B01D-86381DA53AD7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6F3150A-948E-4B3D-8369-15D09FB43F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29348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001B35E-56C8-424E-B175-751482299849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410C77BE-88D4-467E-B8B8-52E7589993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99662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4CCB448-D486-467F-91D1-5C4F0C4BF1A8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B7803E6-61BB-459B-8478-95155E9FC1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1213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D24B1C-12E3-4695-873E-9CD8692D3FDE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8567056-6DD0-4E84-B3F3-E1FF52609C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58605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A3AF5B-D233-4F6D-BE87-4649B87EDC8D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8D48A77-E978-43A8-BA0F-B1215CCEA0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675189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9858BB-915B-452A-8054-EB6CFF87C93C}" type="datetimeFigureOut">
              <a:rPr lang="en-US"/>
              <a:pPr>
                <a:defRPr/>
              </a:pPr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922BDC8-0044-4EB1-BB2F-0F432F2A6C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696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slideLayout" Target="../slideLayouts/slideLayout7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70" r:id="rId13"/>
    <p:sldLayoutId id="2147483971" r:id="rId14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  <p:sldLayoutId id="2147483963" r:id="rId12"/>
    <p:sldLayoutId id="2147483964" r:id="rId13"/>
    <p:sldLayoutId id="2147483965" r:id="rId14"/>
    <p:sldLayoutId id="2147483966" r:id="rId15"/>
    <p:sldLayoutId id="2147483972" r:id="rId16"/>
    <p:sldLayoutId id="2147483973" r:id="rId17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381000"/>
            <a:ext cx="807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219200"/>
            <a:ext cx="8534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67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 b="1" kern="1200">
          <a:solidFill>
            <a:srgbClr val="29ABE2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 b="1">
          <a:solidFill>
            <a:srgbClr val="29ABE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868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5" r:id="rId2"/>
    <p:sldLayoutId id="2147483986" r:id="rId3"/>
    <p:sldLayoutId id="2147483987" r:id="rId4"/>
    <p:sldLayoutId id="2147483988" r:id="rId5"/>
    <p:sldLayoutId id="2147483989" r:id="rId6"/>
    <p:sldLayoutId id="2147483990" r:id="rId7"/>
    <p:sldLayoutId id="2147483991" r:id="rId8"/>
    <p:sldLayoutId id="2147483992" r:id="rId9"/>
    <p:sldLayoutId id="2147483993" r:id="rId10"/>
    <p:sldLayoutId id="21474839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68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1143000"/>
            <a:ext cx="7696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981200"/>
            <a:ext cx="8694738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3969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  <p:sldLayoutId id="2147484016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700" b="1" i="1" kern="1200">
          <a:solidFill>
            <a:schemeClr val="bg1"/>
          </a:solidFill>
          <a:latin typeface="Palatino Linotype" panose="02040502050505030304" pitchFamily="18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700" b="1" i="1">
          <a:solidFill>
            <a:schemeClr val="bg1"/>
          </a:solidFill>
          <a:latin typeface="Palatino Linotype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D2232A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5AA595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  <p:sldLayoutId id="2147484035" r:id="rId8"/>
    <p:sldLayoutId id="2147484036" r:id="rId9"/>
    <p:sldLayoutId id="2147484037" r:id="rId10"/>
    <p:sldLayoutId id="214748403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457200"/>
            <a:ext cx="7696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2438400"/>
            <a:ext cx="869473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dirty="0" smtClean="0">
                <a:solidFill>
                  <a:srgbClr val="29ABE2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Hearth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525963"/>
          </a:xfrm>
        </p:spPr>
        <p:txBody>
          <a:bodyPr/>
          <a:lstStyle/>
          <a:p>
            <a:r>
              <a:rPr lang="en-US" altLang="en-US" smtClean="0"/>
              <a:t>Black slate tile of this hearth extends into room to protect wood floor from sparks</a:t>
            </a:r>
          </a:p>
        </p:txBody>
      </p:sp>
      <p:pic>
        <p:nvPicPr>
          <p:cNvPr id="96260" name="Picture 2" descr="X:\Katie Warren\arch_ppt\New folder\25-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905000"/>
            <a:ext cx="2935288" cy="4572000"/>
          </a:xfrm>
        </p:spPr>
      </p:pic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Iriana Shiyan/Shutterstock.com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Damper</a:t>
            </a:r>
          </a:p>
        </p:txBody>
      </p:sp>
      <p:sp>
        <p:nvSpPr>
          <p:cNvPr id="9728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Regulates airflow and stops downdrafts when fireplace is not operating</a:t>
            </a:r>
          </a:p>
          <a:p>
            <a:r>
              <a:rPr lang="en-US" altLang="en-US" smtClean="0"/>
              <a:t>Located in throat of fireplace</a:t>
            </a:r>
          </a:p>
          <a:p>
            <a:r>
              <a:rPr lang="en-US" altLang="en-US" smtClean="0"/>
              <a:t>Damper opening</a:t>
            </a:r>
          </a:p>
          <a:p>
            <a:pPr lvl="1"/>
            <a:r>
              <a:rPr lang="en-US" altLang="en-US" smtClean="0"/>
              <a:t>Larger than area of flue lining and as long as width dimension of fireplace</a:t>
            </a:r>
          </a:p>
          <a:p>
            <a:pPr lvl="1"/>
            <a:r>
              <a:rPr lang="en-US" altLang="en-US" smtClean="0"/>
              <a:t>Placed 8" above top of fireplace opening</a:t>
            </a: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Damper	</a:t>
            </a:r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Typical design specifications</a:t>
            </a:r>
          </a:p>
        </p:txBody>
      </p:sp>
      <p:pic>
        <p:nvPicPr>
          <p:cNvPr id="98308" name="Picture 2" descr="X:\Katie Warren\arch_ppt\New folder\25-06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38" y="2362200"/>
            <a:ext cx="7027862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Rectangle 4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Donley Brothers Company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Smoke Shelf and Smoke Chamber</a:t>
            </a:r>
          </a:p>
        </p:txBody>
      </p:sp>
      <p:sp>
        <p:nvSpPr>
          <p:cNvPr id="9933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Smoke shelf</a:t>
            </a:r>
          </a:p>
          <a:p>
            <a:pPr lvl="1"/>
            <a:r>
              <a:rPr lang="en-US" altLang="en-US" smtClean="0"/>
              <a:t>Deflects cold air flowing down chimney upward into rising warm air from fire</a:t>
            </a:r>
          </a:p>
          <a:p>
            <a:r>
              <a:rPr lang="en-US" altLang="en-US" smtClean="0"/>
              <a:t>Smoke chamber</a:t>
            </a:r>
          </a:p>
          <a:p>
            <a:pPr lvl="1"/>
            <a:r>
              <a:rPr lang="en-US" altLang="en-US" smtClean="0"/>
              <a:t>Directs smoke up and away from firebox and into flue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Chimney and Flue</a:t>
            </a:r>
          </a:p>
        </p:txBody>
      </p:sp>
      <p:sp>
        <p:nvSpPr>
          <p:cNvPr id="10035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Chimney is freestanding, vertical structure that allows smoke to leave the home</a:t>
            </a:r>
          </a:p>
          <a:p>
            <a:r>
              <a:rPr lang="en-US" altLang="en-US" smtClean="0"/>
              <a:t>Flue is path that conducts smoke safely to top of chimney and into outside air</a:t>
            </a: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Chimney and Flue</a:t>
            </a:r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Recommended chimney heights above the roof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  <p:pic>
        <p:nvPicPr>
          <p:cNvPr id="101381" name="Picture 2" descr="X:\Katie W\arch_efr\25-07 copy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359025"/>
            <a:ext cx="4305300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Flue</a:t>
            </a:r>
          </a:p>
        </p:txBody>
      </p:sp>
      <p:sp>
        <p:nvSpPr>
          <p:cNvPr id="10240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Begins at top of smoke chamber and extends to top of chimney</a:t>
            </a:r>
          </a:p>
          <a:p>
            <a:pPr lvl="1"/>
            <a:r>
              <a:rPr lang="en-US" altLang="en-US" smtClean="0"/>
              <a:t>Clay lining</a:t>
            </a:r>
          </a:p>
          <a:p>
            <a:pPr lvl="1"/>
            <a:r>
              <a:rPr lang="en-US" altLang="en-US" smtClean="0"/>
              <a:t>Requires at least 4" of masonry on all sides</a:t>
            </a:r>
          </a:p>
          <a:p>
            <a:r>
              <a:rPr lang="en-US" altLang="en-US" smtClean="0"/>
              <a:t>Each fireplace must have its own flue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Flue Size</a:t>
            </a:r>
          </a:p>
        </p:txBody>
      </p:sp>
      <p:sp>
        <p:nvSpPr>
          <p:cNvPr id="10342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At least 1/10th of fireplace opening</a:t>
            </a:r>
          </a:p>
          <a:p>
            <a:r>
              <a:rPr lang="en-US" altLang="en-US" smtClean="0"/>
              <a:t>Proper flue size is related to fireplace opening size, flue height, flue location in structure</a:t>
            </a:r>
          </a:p>
          <a:p>
            <a:r>
              <a:rPr lang="en-US" altLang="en-US" smtClean="0"/>
              <a:t>Flue must be at least 2' above highest point of roof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Framing</a:t>
            </a:r>
          </a:p>
        </p:txBody>
      </p:sp>
      <p:sp>
        <p:nvSpPr>
          <p:cNvPr id="10445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Required clearances:</a:t>
            </a:r>
          </a:p>
          <a:p>
            <a:pPr lvl="1"/>
            <a:r>
              <a:rPr lang="en-US" altLang="en-US" smtClean="0"/>
              <a:t>2" between chimney and framing at front and sides of fireplace</a:t>
            </a:r>
          </a:p>
          <a:p>
            <a:pPr lvl="1"/>
            <a:r>
              <a:rPr lang="en-US" altLang="en-US" smtClean="0"/>
              <a:t>4" at back side of fireplace</a:t>
            </a:r>
          </a:p>
          <a:p>
            <a:r>
              <a:rPr lang="en-US" altLang="en-US" smtClean="0"/>
              <a:t>Openings in floor, ceiling, and roof through which chimney passes must have double headers and trimmers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Framing</a:t>
            </a:r>
          </a:p>
        </p:txBody>
      </p:sp>
      <p:pic>
        <p:nvPicPr>
          <p:cNvPr id="105475" name="Picture 5" descr="24-08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828800"/>
            <a:ext cx="53022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Chapter 25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Fireplace, Chimney, and Stove Details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Framing</a:t>
            </a:r>
          </a:p>
        </p:txBody>
      </p:sp>
      <p:sp>
        <p:nvSpPr>
          <p:cNvPr id="106499" name="Content Placeholder 4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/>
          <a:lstStyle/>
          <a:p>
            <a:r>
              <a:rPr lang="en-US" altLang="en-US" smtClean="0"/>
              <a:t>Saddle or cricket</a:t>
            </a:r>
            <a:r>
              <a:rPr lang="en-US" altLang="en-US" smtClean="0">
                <a:solidFill>
                  <a:schemeClr val="hlink"/>
                </a:solidFill>
              </a:rPr>
              <a:t> </a:t>
            </a:r>
            <a:r>
              <a:rPr lang="en-US" altLang="en-US" smtClean="0"/>
              <a:t>is built on high side of chimney to shed water on single slope roof section</a:t>
            </a:r>
          </a:p>
        </p:txBody>
      </p:sp>
      <p:pic>
        <p:nvPicPr>
          <p:cNvPr id="106500" name="Picture 5" descr="24-09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59436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Rectangle 6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Framing</a:t>
            </a:r>
          </a:p>
        </p:txBody>
      </p:sp>
      <p:sp>
        <p:nvSpPr>
          <p:cNvPr id="10752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Masonry above fireplace opening on interior of house must be supported by lintel</a:t>
            </a:r>
          </a:p>
          <a:p>
            <a:r>
              <a:rPr lang="en-US" altLang="en-US" smtClean="0"/>
              <a:t>Angle steel lintel is most common</a:t>
            </a:r>
          </a:p>
          <a:p>
            <a:r>
              <a:rPr lang="en-US" altLang="en-US" smtClean="0"/>
              <a:t>Lintel size depends on width of fireplace opening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Fireplace Design</a:t>
            </a:r>
          </a:p>
        </p:txBody>
      </p:sp>
      <p:sp>
        <p:nvSpPr>
          <p:cNvPr id="10854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Design factors:</a:t>
            </a:r>
          </a:p>
          <a:p>
            <a:pPr lvl="1"/>
            <a:r>
              <a:rPr lang="en-US" altLang="en-US" smtClean="0"/>
              <a:t>Homeowner’s preference and budget</a:t>
            </a:r>
          </a:p>
          <a:p>
            <a:pPr lvl="1"/>
            <a:r>
              <a:rPr lang="en-US" altLang="en-US" smtClean="0"/>
              <a:t>General style of house</a:t>
            </a:r>
          </a:p>
          <a:p>
            <a:r>
              <a:rPr lang="en-US" altLang="en-US" smtClean="0"/>
              <a:t>Some CADD packages automate the process of specifying fireplaces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Fireplace Specifications</a:t>
            </a:r>
          </a:p>
        </p:txBody>
      </p:sp>
      <p:sp>
        <p:nvSpPr>
          <p:cNvPr id="1095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Single-face fireplace</a:t>
            </a:r>
          </a:p>
          <a:p>
            <a:r>
              <a:rPr lang="en-US" altLang="en-US" smtClean="0"/>
              <a:t>Two-face opposite fireplace</a:t>
            </a:r>
          </a:p>
          <a:p>
            <a:r>
              <a:rPr lang="en-US" altLang="en-US" smtClean="0"/>
              <a:t>Two-face adjacent fireplace</a:t>
            </a:r>
          </a:p>
          <a:p>
            <a:r>
              <a:rPr lang="en-US" altLang="en-US" smtClean="0"/>
              <a:t>Three-face fireplace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Fireplace Specifications</a:t>
            </a:r>
          </a:p>
        </p:txBody>
      </p:sp>
      <p:sp>
        <p:nvSpPr>
          <p:cNvPr id="110595" name="Rectangle 5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  <p:pic>
        <p:nvPicPr>
          <p:cNvPr id="110596" name="Picture 2" descr="X:\Katie W\arch_efr\25-10 copy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28800"/>
            <a:ext cx="46720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Prefabricated Metal Fireplaces</a:t>
            </a:r>
          </a:p>
        </p:txBody>
      </p:sp>
      <p:sp>
        <p:nvSpPr>
          <p:cNvPr id="111619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r>
              <a:rPr lang="en-US" altLang="en-US" smtClean="0"/>
              <a:t>Made of steel</a:t>
            </a:r>
          </a:p>
          <a:p>
            <a:r>
              <a:rPr lang="en-US" altLang="en-US" smtClean="0"/>
              <a:t>Include:</a:t>
            </a:r>
          </a:p>
          <a:p>
            <a:pPr lvl="1"/>
            <a:r>
              <a:rPr lang="en-US" altLang="en-US" smtClean="0"/>
              <a:t>Inner hearth</a:t>
            </a:r>
          </a:p>
          <a:p>
            <a:pPr lvl="1"/>
            <a:r>
              <a:rPr lang="en-US" altLang="en-US" smtClean="0"/>
              <a:t>Fire chamber</a:t>
            </a:r>
          </a:p>
          <a:p>
            <a:pPr lvl="1"/>
            <a:r>
              <a:rPr lang="en-US" altLang="en-US" smtClean="0"/>
              <a:t>Throat</a:t>
            </a:r>
          </a:p>
          <a:p>
            <a:pPr lvl="1"/>
            <a:r>
              <a:rPr lang="en-US" altLang="en-US" smtClean="0"/>
              <a:t>Damper</a:t>
            </a:r>
          </a:p>
          <a:p>
            <a:pPr lvl="1"/>
            <a:r>
              <a:rPr lang="en-US" altLang="en-US" smtClean="0"/>
              <a:t>Smoke shelf</a:t>
            </a:r>
          </a:p>
          <a:p>
            <a:pPr lvl="1"/>
            <a:r>
              <a:rPr lang="en-US" altLang="en-US" smtClean="0"/>
              <a:t>Smoke chamber</a:t>
            </a:r>
          </a:p>
          <a:p>
            <a:endParaRPr lang="en-US" altLang="en-US" smtClean="0"/>
          </a:p>
        </p:txBody>
      </p:sp>
      <p:pic>
        <p:nvPicPr>
          <p:cNvPr id="111620" name="Picture 5" descr="24-10B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828800"/>
            <a:ext cx="16002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1" name="Rectangle 7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Prefabricated Metal Fireplaces</a:t>
            </a:r>
          </a:p>
        </p:txBody>
      </p:sp>
      <p:sp>
        <p:nvSpPr>
          <p:cNvPr id="112643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4343400" cy="4724400"/>
          </a:xfrm>
        </p:spPr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Heat recirculation feature draws air in from room, heats it, and returns warmed air to room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Consult local building codes prior to installation</a:t>
            </a:r>
          </a:p>
        </p:txBody>
      </p:sp>
      <p:pic>
        <p:nvPicPr>
          <p:cNvPr id="112644" name="Picture 5" descr="24-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090738"/>
            <a:ext cx="3886200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Text Box 6"/>
          <p:cNvSpPr txBox="1"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800" i="1"/>
              <a:t>Heatilater, Inc.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Stoves</a:t>
            </a:r>
          </a:p>
        </p:txBody>
      </p:sp>
      <p:sp>
        <p:nvSpPr>
          <p:cNvPr id="11366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n-US" altLang="en-US" smtClean="0"/>
              <a:t>Radiant stoves</a:t>
            </a:r>
          </a:p>
          <a:p>
            <a:pPr lvl="1">
              <a:buClr>
                <a:schemeClr val="tx1"/>
              </a:buClr>
            </a:pPr>
            <a:r>
              <a:rPr lang="en-US" altLang="en-US" smtClean="0"/>
              <a:t>Warms through radiant heat, which passes through air with no assistance from airflow</a:t>
            </a:r>
          </a:p>
          <a:p>
            <a:pPr>
              <a:buClr>
                <a:schemeClr val="tx1"/>
              </a:buClr>
            </a:pPr>
            <a:r>
              <a:rPr lang="en-US" altLang="en-US" smtClean="0"/>
              <a:t>Circulating stove</a:t>
            </a:r>
          </a:p>
          <a:p>
            <a:pPr lvl="1"/>
            <a:r>
              <a:rPr lang="en-US" altLang="en-US" smtClean="0"/>
              <a:t>Uses airflow and radiant heat</a:t>
            </a:r>
          </a:p>
          <a:p>
            <a:pPr lvl="1"/>
            <a:r>
              <a:rPr lang="en-US" altLang="en-US" smtClean="0"/>
              <a:t>Outer jacket facilitates air movement</a:t>
            </a:r>
          </a:p>
          <a:p>
            <a:pPr lvl="1"/>
            <a:r>
              <a:rPr lang="en-US" altLang="en-US" smtClean="0"/>
              <a:t>Safer and may be placed closer to combustible material than radiant stoves</a:t>
            </a:r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Catalytic Stove</a:t>
            </a:r>
          </a:p>
        </p:txBody>
      </p:sp>
      <p:sp>
        <p:nvSpPr>
          <p:cNvPr id="1146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Wood-burning stoves that use a ceramic catalyst for increased efficiency</a:t>
            </a:r>
          </a:p>
        </p:txBody>
      </p:sp>
      <p:pic>
        <p:nvPicPr>
          <p:cNvPr id="114692" name="Picture 3" descr="24-20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08288"/>
            <a:ext cx="4335463" cy="366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Rectangle 4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Vermont Castings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Stove Efficiency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Low-efficiency stoves</a:t>
            </a:r>
          </a:p>
          <a:p>
            <a:pPr lvl="1"/>
            <a:r>
              <a:rPr lang="en-US" altLang="en-US" smtClean="0"/>
              <a:t>20% to 30% efficient</a:t>
            </a:r>
          </a:p>
          <a:p>
            <a:r>
              <a:rPr lang="en-US" altLang="en-US" smtClean="0"/>
              <a:t>Medium-efficiency stoves</a:t>
            </a:r>
          </a:p>
          <a:p>
            <a:pPr lvl="1"/>
            <a:r>
              <a:rPr lang="en-US" altLang="en-US" smtClean="0"/>
              <a:t>35% to 50% efficient</a:t>
            </a:r>
          </a:p>
          <a:p>
            <a:r>
              <a:rPr lang="en-US" altLang="en-US" smtClean="0"/>
              <a:t>High-efficiency stoves</a:t>
            </a:r>
          </a:p>
          <a:p>
            <a:pPr lvl="1"/>
            <a:r>
              <a:rPr lang="en-US" altLang="en-US" smtClean="0"/>
              <a:t>Over 50% efficient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Objectives</a:t>
            </a:r>
          </a:p>
        </p:txBody>
      </p:sp>
      <p:sp>
        <p:nvSpPr>
          <p:cNvPr id="890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Identify the parts of a standard masonry fireplace and chimney.</a:t>
            </a:r>
          </a:p>
          <a:p>
            <a:r>
              <a:rPr lang="en-US" altLang="en-US" smtClean="0"/>
              <a:t>Compare various types of fireplaces that are appropriate for a residence.</a:t>
            </a:r>
          </a:p>
          <a:p>
            <a:r>
              <a:rPr lang="en-US" altLang="en-US" smtClean="0"/>
              <a:t>Apply the appropriate principles to design a typical fireplace.</a:t>
            </a:r>
          </a:p>
          <a:p>
            <a:r>
              <a:rPr lang="en-US" altLang="en-US" smtClean="0"/>
              <a:t>Explain the difference between a radiant and circulating stove.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Pellet Stoves</a:t>
            </a:r>
          </a:p>
        </p:txBody>
      </p:sp>
      <p:sp>
        <p:nvSpPr>
          <p:cNvPr id="11673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Burn pellets made from wood by-products, corn, or some types of grain</a:t>
            </a:r>
          </a:p>
          <a:p>
            <a:r>
              <a:rPr lang="en-US" altLang="en-US" smtClean="0"/>
              <a:t>Pellets are carbon-neutral fuel and leave very little residue</a:t>
            </a:r>
          </a:p>
          <a:p>
            <a:r>
              <a:rPr lang="en-US" altLang="en-US" smtClean="0"/>
              <a:t>Sealed, double-walled vent system is required to channel exhaust gases out</a:t>
            </a:r>
          </a:p>
          <a:p>
            <a:endParaRPr lang="en-US" altLang="en-US" smtClean="0"/>
          </a:p>
        </p:txBody>
      </p:sp>
      <p:sp>
        <p:nvSpPr>
          <p:cNvPr id="116740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smtClean="0"/>
              <a:t>Green Architecture</a:t>
            </a: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E-mail Etiquette</a:t>
            </a:r>
          </a:p>
        </p:txBody>
      </p:sp>
      <p:sp>
        <p:nvSpPr>
          <p:cNvPr id="1177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 appropriate tone</a:t>
            </a:r>
          </a:p>
          <a:p>
            <a:r>
              <a:rPr lang="en-US" altLang="en-US" smtClean="0"/>
              <a:t>Do </a:t>
            </a:r>
            <a:r>
              <a:rPr lang="en-US" altLang="en-US" i="1" smtClean="0"/>
              <a:t>not</a:t>
            </a:r>
            <a:r>
              <a:rPr lang="en-US" altLang="en-US" smtClean="0"/>
              <a:t> use emoticons</a:t>
            </a:r>
          </a:p>
          <a:p>
            <a:r>
              <a:rPr lang="en-US" altLang="en-US" smtClean="0"/>
              <a:t>Mention attachments</a:t>
            </a:r>
          </a:p>
          <a:p>
            <a:r>
              <a:rPr lang="en-US" altLang="en-US" smtClean="0"/>
              <a:t>Do not forward jokes or spam</a:t>
            </a:r>
          </a:p>
          <a:p>
            <a:r>
              <a:rPr lang="en-US" altLang="en-US" smtClean="0"/>
              <a:t>Never use profanity or respond in anger</a:t>
            </a:r>
          </a:p>
          <a:p>
            <a:r>
              <a:rPr lang="en-US" altLang="en-US" smtClean="0"/>
              <a:t>Avoid overuse of e-mail</a:t>
            </a:r>
          </a:p>
          <a:p>
            <a:r>
              <a:rPr lang="en-US" altLang="en-US" smtClean="0"/>
              <a:t>Avoid using all caps</a:t>
            </a:r>
          </a:p>
        </p:txBody>
      </p:sp>
      <p:sp>
        <p:nvSpPr>
          <p:cNvPr id="11776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smtClean="0"/>
              <a:t>Employability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Introduction</a:t>
            </a:r>
          </a:p>
        </p:txBody>
      </p:sp>
      <p:sp>
        <p:nvSpPr>
          <p:cNvPr id="9011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Fireplace is an important design consideration, often a focal point</a:t>
            </a:r>
          </a:p>
          <a:p>
            <a:r>
              <a:rPr lang="en-US" altLang="en-US" smtClean="0"/>
              <a:t>Many fireplaces fail to operate properly</a:t>
            </a:r>
          </a:p>
          <a:p>
            <a:r>
              <a:rPr lang="en-US" altLang="en-US" smtClean="0"/>
              <a:t>Fireplaces must perform safely and according to local building codes</a:t>
            </a:r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Fireplace</a:t>
            </a:r>
          </a:p>
        </p:txBody>
      </p:sp>
      <p:pic>
        <p:nvPicPr>
          <p:cNvPr id="91139" name="Picture 2" descr="X:\Katie Warren\arch_ppt\New folder\25-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905000"/>
            <a:ext cx="5457825" cy="4572000"/>
          </a:xfrm>
        </p:spPr>
      </p:pic>
      <p:sp>
        <p:nvSpPr>
          <p:cNvPr id="91140" name="Rectangle 3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Breadmaker/Shutterstock.com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Parts of a Fireplace</a:t>
            </a:r>
          </a:p>
        </p:txBody>
      </p:sp>
      <p:sp>
        <p:nvSpPr>
          <p:cNvPr id="92163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smtClean="0"/>
              <a:t>Fire chamber</a:t>
            </a:r>
          </a:p>
          <a:p>
            <a:r>
              <a:rPr lang="en-US" altLang="en-US" sz="3200" smtClean="0"/>
              <a:t>Hearth</a:t>
            </a:r>
          </a:p>
          <a:p>
            <a:r>
              <a:rPr lang="en-US" altLang="en-US" sz="3200" smtClean="0"/>
              <a:t>Damper</a:t>
            </a:r>
          </a:p>
          <a:p>
            <a:r>
              <a:rPr lang="en-US" altLang="en-US" sz="3200" smtClean="0"/>
              <a:t>Smoke shelf</a:t>
            </a:r>
          </a:p>
          <a:p>
            <a:r>
              <a:rPr lang="en-US" altLang="en-US" sz="3200" smtClean="0"/>
              <a:t>Flue</a:t>
            </a:r>
          </a:p>
        </p:txBody>
      </p:sp>
      <p:pic>
        <p:nvPicPr>
          <p:cNvPr id="92164" name="Picture 5" descr="24-03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188" y="1905000"/>
            <a:ext cx="3448050" cy="455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7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Goodheart-Willcox Publisher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Fire Chamber</a:t>
            </a:r>
          </a:p>
        </p:txBody>
      </p:sp>
      <p:sp>
        <p:nvSpPr>
          <p:cNvPr id="93187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Fire chamber is heart of fireplace</a:t>
            </a:r>
          </a:p>
          <a:p>
            <a:r>
              <a:rPr lang="en-US" altLang="en-US" smtClean="0"/>
              <a:t>Lined with firebrick</a:t>
            </a:r>
            <a:endParaRPr lang="en-US" altLang="en-US" u="sng" smtClean="0"/>
          </a:p>
          <a:p>
            <a:r>
              <a:rPr lang="en-US" altLang="en-US" smtClean="0"/>
              <a:t>Fireclay is bonding material between firebricks</a:t>
            </a:r>
          </a:p>
          <a:p>
            <a:r>
              <a:rPr lang="en-US" altLang="en-US" smtClean="0"/>
              <a:t>Shape of fire chamber is critical</a:t>
            </a:r>
          </a:p>
          <a:p>
            <a:pPr lvl="1"/>
            <a:r>
              <a:rPr lang="en-US" altLang="en-US" smtClean="0"/>
              <a:t>Wall thickness on back and sides should be at least 8" thick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Ash Dump</a:t>
            </a:r>
          </a:p>
        </p:txBody>
      </p:sp>
      <p:sp>
        <p:nvSpPr>
          <p:cNvPr id="94211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876800"/>
          </a:xfrm>
        </p:spPr>
        <p:txBody>
          <a:bodyPr/>
          <a:lstStyle/>
          <a:p>
            <a:r>
              <a:rPr lang="en-US" altLang="en-US" smtClean="0"/>
              <a:t>Cavity where ashes collect and be removed</a:t>
            </a:r>
          </a:p>
          <a:p>
            <a:r>
              <a:rPr lang="en-US" altLang="en-US" smtClean="0"/>
              <a:t>Ashes are removed through cleanout</a:t>
            </a:r>
          </a:p>
        </p:txBody>
      </p:sp>
      <p:pic>
        <p:nvPicPr>
          <p:cNvPr id="94212" name="Picture 5" descr="24-04 copy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3514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Rectangle 6"/>
          <p:cNvSpPr>
            <a:spLocks noChangeArrowheads="1"/>
          </p:cNvSpPr>
          <p:nvPr/>
        </p:nvSpPr>
        <p:spPr bwMode="auto">
          <a:xfrm>
            <a:off x="4572000" y="6413500"/>
            <a:ext cx="4572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en-US" altLang="en-US" sz="800" i="1"/>
              <a:t>Nejron Photo/Shutterstock.com</a:t>
            </a:r>
            <a:endParaRPr lang="en-US" altLang="en-US" sz="800"/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Hearth</a:t>
            </a:r>
          </a:p>
        </p:txBody>
      </p:sp>
      <p:sp>
        <p:nvSpPr>
          <p:cNvPr id="9523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Area around wood-burning fireplace that protects floor from sparks</a:t>
            </a:r>
          </a:p>
          <a:p>
            <a:r>
              <a:rPr lang="en-US" altLang="en-US" smtClean="0"/>
              <a:t>Made of noncombustible material</a:t>
            </a:r>
          </a:p>
          <a:p>
            <a:r>
              <a:rPr lang="en-US" altLang="en-US" smtClean="0"/>
              <a:t>May be even with floor or raised</a:t>
            </a:r>
          </a:p>
          <a:p>
            <a:r>
              <a:rPr lang="en-US" altLang="en-US" smtClean="0"/>
              <a:t>Should extend at least 16" in front of fireplace</a:t>
            </a:r>
          </a:p>
          <a:p>
            <a:r>
              <a:rPr lang="en-US" altLang="en-US" smtClean="0"/>
              <a:t>Inner hearth makes up floor of firebox</a:t>
            </a: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h2018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reen Arch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mployabil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Procedure R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Procedure Te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Procedure Blu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753</Words>
  <Application>Microsoft Office PowerPoint</Application>
  <PresentationFormat>On-screen Show (4:3)</PresentationFormat>
  <Paragraphs>165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31</vt:i4>
      </vt:variant>
    </vt:vector>
  </HeadingPairs>
  <TitlesOfParts>
    <vt:vector size="46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arch2018</vt:lpstr>
      <vt:lpstr>Objectives</vt:lpstr>
      <vt:lpstr>Content</vt:lpstr>
      <vt:lpstr>Green Arch</vt:lpstr>
      <vt:lpstr>Employability</vt:lpstr>
      <vt:lpstr>Procedure Red</vt:lpstr>
      <vt:lpstr>Procedure Teal</vt:lpstr>
      <vt:lpstr>Procedure Blue</vt:lpstr>
      <vt:lpstr>PowerPoint Presentation</vt:lpstr>
      <vt:lpstr>PowerPoint Presentation</vt:lpstr>
      <vt:lpstr>Objectives</vt:lpstr>
      <vt:lpstr>Introduction</vt:lpstr>
      <vt:lpstr>Fireplace</vt:lpstr>
      <vt:lpstr>Parts of a Fireplace</vt:lpstr>
      <vt:lpstr>Fire Chamber</vt:lpstr>
      <vt:lpstr>Ash Dump</vt:lpstr>
      <vt:lpstr>Hearth</vt:lpstr>
      <vt:lpstr>Hearth</vt:lpstr>
      <vt:lpstr>Damper</vt:lpstr>
      <vt:lpstr>Damper </vt:lpstr>
      <vt:lpstr>Smoke Shelf and Smoke Chamber</vt:lpstr>
      <vt:lpstr>Chimney and Flue</vt:lpstr>
      <vt:lpstr>Chimney and Flue</vt:lpstr>
      <vt:lpstr>Flue</vt:lpstr>
      <vt:lpstr>Flue Size</vt:lpstr>
      <vt:lpstr>Framing</vt:lpstr>
      <vt:lpstr>Framing</vt:lpstr>
      <vt:lpstr>Framing</vt:lpstr>
      <vt:lpstr>Framing</vt:lpstr>
      <vt:lpstr>Fireplace Design</vt:lpstr>
      <vt:lpstr>Fireplace Specifications</vt:lpstr>
      <vt:lpstr>Fireplace Specifications</vt:lpstr>
      <vt:lpstr>Prefabricated Metal Fireplaces</vt:lpstr>
      <vt:lpstr>Prefabricated Metal Fireplaces</vt:lpstr>
      <vt:lpstr>Stoves</vt:lpstr>
      <vt:lpstr>Catalytic Stove</vt:lpstr>
      <vt:lpstr>Stove Efficiency</vt:lpstr>
      <vt:lpstr>Pellet Stoves</vt:lpstr>
      <vt:lpstr>E-mail Etiquette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2013-08-09T15:19:47Z</dcterms:created>
  <dcterms:modified xsi:type="dcterms:W3CDTF">2017-09-17T23:37:18Z</dcterms:modified>
</cp:coreProperties>
</file>